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256" r:id="rId2"/>
    <p:sldId id="295" r:id="rId3"/>
    <p:sldId id="257" r:id="rId4"/>
    <p:sldId id="258" r:id="rId5"/>
    <p:sldId id="275" r:id="rId6"/>
    <p:sldId id="276" r:id="rId7"/>
    <p:sldId id="277" r:id="rId8"/>
    <p:sldId id="279" r:id="rId9"/>
    <p:sldId id="280" r:id="rId10"/>
    <p:sldId id="282" r:id="rId11"/>
    <p:sldId id="288" r:id="rId12"/>
    <p:sldId id="285" r:id="rId13"/>
    <p:sldId id="286" r:id="rId14"/>
    <p:sldId id="287" r:id="rId15"/>
    <p:sldId id="259" r:id="rId16"/>
    <p:sldId id="261" r:id="rId17"/>
    <p:sldId id="264" r:id="rId18"/>
    <p:sldId id="262" r:id="rId19"/>
    <p:sldId id="305" r:id="rId20"/>
    <p:sldId id="263" r:id="rId21"/>
    <p:sldId id="265" r:id="rId22"/>
    <p:sldId id="289" r:id="rId23"/>
    <p:sldId id="290" r:id="rId24"/>
    <p:sldId id="291" r:id="rId25"/>
    <p:sldId id="274" r:id="rId26"/>
    <p:sldId id="300" r:id="rId27"/>
    <p:sldId id="301" r:id="rId28"/>
    <p:sldId id="302" r:id="rId29"/>
    <p:sldId id="303" r:id="rId30"/>
    <p:sldId id="304" r:id="rId31"/>
    <p:sldId id="266" r:id="rId32"/>
    <p:sldId id="292" r:id="rId33"/>
    <p:sldId id="294" r:id="rId34"/>
    <p:sldId id="268" r:id="rId35"/>
    <p:sldId id="296" r:id="rId36"/>
    <p:sldId id="297" r:id="rId37"/>
    <p:sldId id="293" r:id="rId38"/>
    <p:sldId id="273" r:id="rId39"/>
    <p:sldId id="271" r:id="rId40"/>
    <p:sldId id="272" r:id="rId41"/>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501"/>
    <p:restoredTop sz="94821"/>
  </p:normalViewPr>
  <p:slideViewPr>
    <p:cSldViewPr snapToGrid="0" snapToObjects="1">
      <p:cViewPr varScale="1">
        <p:scale>
          <a:sx n="68" d="100"/>
          <a:sy n="68"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B4A9F7-18F0-4245-8897-D1EC4B072413}"/>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CEEB246-5DB6-804F-8C03-388BC4A91B0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4155D842-2CC4-604A-AA2D-5AD008CDA3D1}" type="datetimeFigureOut">
              <a:rPr lang="en-US" smtClean="0"/>
              <a:t>9/6/18</a:t>
            </a:fld>
            <a:endParaRPr lang="en-US"/>
          </a:p>
        </p:txBody>
      </p:sp>
      <p:sp>
        <p:nvSpPr>
          <p:cNvPr id="4" name="Footer Placeholder 3">
            <a:extLst>
              <a:ext uri="{FF2B5EF4-FFF2-40B4-BE49-F238E27FC236}">
                <a16:creationId xmlns:a16="http://schemas.microsoft.com/office/drawing/2014/main" id="{1B5C76D5-2EA2-6648-ADDD-982FE81EECF3}"/>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0C67B0F-5614-A44A-BFEB-6D3EA5130E8F}"/>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5C50453C-A5B1-874C-8681-438AF47ECCA3}" type="slidenum">
              <a:rPr lang="en-US" smtClean="0"/>
              <a:t>‹#›</a:t>
            </a:fld>
            <a:endParaRPr lang="en-US"/>
          </a:p>
        </p:txBody>
      </p:sp>
    </p:spTree>
    <p:extLst>
      <p:ext uri="{BB962C8B-B14F-4D97-AF65-F5344CB8AC3E}">
        <p14:creationId xmlns:p14="http://schemas.microsoft.com/office/powerpoint/2010/main" val="23863450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8B45E70-E84F-DF4D-8C36-8145B228E1C2}" type="datetimeFigureOut">
              <a:rPr lang="en-US" smtClean="0"/>
              <a:t>9/6/18</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E82330E-9CC7-CC42-B4C0-BAE21BFCB6E1}" type="slidenum">
              <a:rPr lang="en-US" smtClean="0"/>
              <a:t>‹#›</a:t>
            </a:fld>
            <a:endParaRPr lang="en-US"/>
          </a:p>
        </p:txBody>
      </p:sp>
    </p:spTree>
    <p:extLst>
      <p:ext uri="{BB962C8B-B14F-4D97-AF65-F5344CB8AC3E}">
        <p14:creationId xmlns:p14="http://schemas.microsoft.com/office/powerpoint/2010/main" val="2373229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problem, must come up with solution that meets all parameters in creative and personal way. </a:t>
            </a:r>
          </a:p>
          <a:p>
            <a:r>
              <a:rPr lang="en-US" dirty="0"/>
              <a:t>Plan how they will achieve their solution/goal.</a:t>
            </a:r>
          </a:p>
          <a:p>
            <a:r>
              <a:rPr lang="en-US" dirty="0"/>
              <a:t>Translate notes and 2D drawings into a 3D work. </a:t>
            </a:r>
          </a:p>
          <a:p>
            <a:r>
              <a:rPr lang="en-US" dirty="0"/>
              <a:t>Document findings, successes, failures, changes, etc. </a:t>
            </a:r>
          </a:p>
          <a:p>
            <a:r>
              <a:rPr lang="en-US" dirty="0"/>
              <a:t>Reflect</a:t>
            </a:r>
          </a:p>
        </p:txBody>
      </p:sp>
      <p:sp>
        <p:nvSpPr>
          <p:cNvPr id="4" name="Slide Number Placeholder 3"/>
          <p:cNvSpPr>
            <a:spLocks noGrp="1"/>
          </p:cNvSpPr>
          <p:nvPr>
            <p:ph type="sldNum" sz="quarter" idx="10"/>
          </p:nvPr>
        </p:nvSpPr>
        <p:spPr/>
        <p:txBody>
          <a:bodyPr/>
          <a:lstStyle/>
          <a:p>
            <a:fld id="{26B9BE3C-A9A0-6F49-ACA5-1C41E70E3B40}" type="slidenum">
              <a:rPr lang="en-US" smtClean="0"/>
              <a:t>2</a:t>
            </a:fld>
            <a:endParaRPr lang="en-US"/>
          </a:p>
        </p:txBody>
      </p:sp>
    </p:spTree>
    <p:extLst>
      <p:ext uri="{BB962C8B-B14F-4D97-AF65-F5344CB8AC3E}">
        <p14:creationId xmlns:p14="http://schemas.microsoft.com/office/powerpoint/2010/main" val="3193767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82330E-9CC7-CC42-B4C0-BAE21BFCB6E1}" type="slidenum">
              <a:rPr lang="en-US" smtClean="0"/>
              <a:t>18</a:t>
            </a:fld>
            <a:endParaRPr lang="en-US"/>
          </a:p>
        </p:txBody>
      </p:sp>
    </p:spTree>
    <p:extLst>
      <p:ext uri="{BB962C8B-B14F-4D97-AF65-F5344CB8AC3E}">
        <p14:creationId xmlns:p14="http://schemas.microsoft.com/office/powerpoint/2010/main" val="1591522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7867F-D4EC-AE4F-9743-D558CBE87E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FFB39D-1215-744E-96DC-24064E2E9A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D71C29-734C-994B-AEF3-2F3B9601DF51}"/>
              </a:ext>
            </a:extLst>
          </p:cNvPr>
          <p:cNvSpPr>
            <a:spLocks noGrp="1"/>
          </p:cNvSpPr>
          <p:nvPr>
            <p:ph type="dt" sz="half" idx="10"/>
          </p:nvPr>
        </p:nvSpPr>
        <p:spPr/>
        <p:txBody>
          <a:bodyPr/>
          <a:lstStyle/>
          <a:p>
            <a:fld id="{7E65F753-82B9-C74B-88C5-53C4C272DB4F}" type="datetimeFigureOut">
              <a:rPr lang="en-US" smtClean="0"/>
              <a:t>9/6/18</a:t>
            </a:fld>
            <a:endParaRPr lang="en-US"/>
          </a:p>
        </p:txBody>
      </p:sp>
      <p:sp>
        <p:nvSpPr>
          <p:cNvPr id="5" name="Footer Placeholder 4">
            <a:extLst>
              <a:ext uri="{FF2B5EF4-FFF2-40B4-BE49-F238E27FC236}">
                <a16:creationId xmlns:a16="http://schemas.microsoft.com/office/drawing/2014/main" id="{D17DB16B-AF68-8A48-B1EE-5266BC3F5A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2C3351-721A-484B-A993-7E3F2AD34E04}"/>
              </a:ext>
            </a:extLst>
          </p:cNvPr>
          <p:cNvSpPr>
            <a:spLocks noGrp="1"/>
          </p:cNvSpPr>
          <p:nvPr>
            <p:ph type="sldNum" sz="quarter" idx="12"/>
          </p:nvPr>
        </p:nvSpPr>
        <p:spPr/>
        <p:txBody>
          <a:bodyPr/>
          <a:lstStyle/>
          <a:p>
            <a:fld id="{EC06D1F1-E3A3-7F47-AF72-EFCC43183F06}" type="slidenum">
              <a:rPr lang="en-US" smtClean="0"/>
              <a:t>‹#›</a:t>
            </a:fld>
            <a:endParaRPr lang="en-US"/>
          </a:p>
        </p:txBody>
      </p:sp>
    </p:spTree>
    <p:extLst>
      <p:ext uri="{BB962C8B-B14F-4D97-AF65-F5344CB8AC3E}">
        <p14:creationId xmlns:p14="http://schemas.microsoft.com/office/powerpoint/2010/main" val="1464369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F0C9C-3562-BF44-A468-E3C5210111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105EFD-2E06-3D4E-A67C-1CEAEB54761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364BC-AE07-B246-9700-9E6E35A4FDC7}"/>
              </a:ext>
            </a:extLst>
          </p:cNvPr>
          <p:cNvSpPr>
            <a:spLocks noGrp="1"/>
          </p:cNvSpPr>
          <p:nvPr>
            <p:ph type="dt" sz="half" idx="10"/>
          </p:nvPr>
        </p:nvSpPr>
        <p:spPr/>
        <p:txBody>
          <a:bodyPr/>
          <a:lstStyle/>
          <a:p>
            <a:fld id="{7E65F753-82B9-C74B-88C5-53C4C272DB4F}" type="datetimeFigureOut">
              <a:rPr lang="en-US" smtClean="0"/>
              <a:t>9/6/18</a:t>
            </a:fld>
            <a:endParaRPr lang="en-US"/>
          </a:p>
        </p:txBody>
      </p:sp>
      <p:sp>
        <p:nvSpPr>
          <p:cNvPr id="5" name="Footer Placeholder 4">
            <a:extLst>
              <a:ext uri="{FF2B5EF4-FFF2-40B4-BE49-F238E27FC236}">
                <a16:creationId xmlns:a16="http://schemas.microsoft.com/office/drawing/2014/main" id="{38127D5D-B715-9345-8BF8-24E6C797FA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6077E8-2863-8641-9BC0-31C71AF1D983}"/>
              </a:ext>
            </a:extLst>
          </p:cNvPr>
          <p:cNvSpPr>
            <a:spLocks noGrp="1"/>
          </p:cNvSpPr>
          <p:nvPr>
            <p:ph type="sldNum" sz="quarter" idx="12"/>
          </p:nvPr>
        </p:nvSpPr>
        <p:spPr/>
        <p:txBody>
          <a:bodyPr/>
          <a:lstStyle/>
          <a:p>
            <a:fld id="{EC06D1F1-E3A3-7F47-AF72-EFCC43183F06}" type="slidenum">
              <a:rPr lang="en-US" smtClean="0"/>
              <a:t>‹#›</a:t>
            </a:fld>
            <a:endParaRPr lang="en-US"/>
          </a:p>
        </p:txBody>
      </p:sp>
    </p:spTree>
    <p:extLst>
      <p:ext uri="{BB962C8B-B14F-4D97-AF65-F5344CB8AC3E}">
        <p14:creationId xmlns:p14="http://schemas.microsoft.com/office/powerpoint/2010/main" val="513033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25653C-AD8C-7247-BBC3-F8C8830AFE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6CAF3A-9E64-5A4E-BD6D-EFD695E28B1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88223-34EF-3B46-9FEE-4DD61197FC4F}"/>
              </a:ext>
            </a:extLst>
          </p:cNvPr>
          <p:cNvSpPr>
            <a:spLocks noGrp="1"/>
          </p:cNvSpPr>
          <p:nvPr>
            <p:ph type="dt" sz="half" idx="10"/>
          </p:nvPr>
        </p:nvSpPr>
        <p:spPr/>
        <p:txBody>
          <a:bodyPr/>
          <a:lstStyle/>
          <a:p>
            <a:fld id="{7E65F753-82B9-C74B-88C5-53C4C272DB4F}" type="datetimeFigureOut">
              <a:rPr lang="en-US" smtClean="0"/>
              <a:t>9/6/18</a:t>
            </a:fld>
            <a:endParaRPr lang="en-US"/>
          </a:p>
        </p:txBody>
      </p:sp>
      <p:sp>
        <p:nvSpPr>
          <p:cNvPr id="5" name="Footer Placeholder 4">
            <a:extLst>
              <a:ext uri="{FF2B5EF4-FFF2-40B4-BE49-F238E27FC236}">
                <a16:creationId xmlns:a16="http://schemas.microsoft.com/office/drawing/2014/main" id="{04527BC6-10B9-C440-AE15-78E33B58B5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428005-EB74-6E4C-82AB-9D2C45AC9D56}"/>
              </a:ext>
            </a:extLst>
          </p:cNvPr>
          <p:cNvSpPr>
            <a:spLocks noGrp="1"/>
          </p:cNvSpPr>
          <p:nvPr>
            <p:ph type="sldNum" sz="quarter" idx="12"/>
          </p:nvPr>
        </p:nvSpPr>
        <p:spPr/>
        <p:txBody>
          <a:bodyPr/>
          <a:lstStyle/>
          <a:p>
            <a:fld id="{EC06D1F1-E3A3-7F47-AF72-EFCC43183F06}" type="slidenum">
              <a:rPr lang="en-US" smtClean="0"/>
              <a:t>‹#›</a:t>
            </a:fld>
            <a:endParaRPr lang="en-US"/>
          </a:p>
        </p:txBody>
      </p:sp>
    </p:spTree>
    <p:extLst>
      <p:ext uri="{BB962C8B-B14F-4D97-AF65-F5344CB8AC3E}">
        <p14:creationId xmlns:p14="http://schemas.microsoft.com/office/powerpoint/2010/main" val="378539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10844-4F6B-A84B-9DC6-4EFCC448F0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AFFD31-A87E-A143-A911-BBACF7F9E19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8A2AFD-443C-6648-BB28-F306740F8C8E}"/>
              </a:ext>
            </a:extLst>
          </p:cNvPr>
          <p:cNvSpPr>
            <a:spLocks noGrp="1"/>
          </p:cNvSpPr>
          <p:nvPr>
            <p:ph type="dt" sz="half" idx="10"/>
          </p:nvPr>
        </p:nvSpPr>
        <p:spPr/>
        <p:txBody>
          <a:bodyPr/>
          <a:lstStyle/>
          <a:p>
            <a:fld id="{7E65F753-82B9-C74B-88C5-53C4C272DB4F}" type="datetimeFigureOut">
              <a:rPr lang="en-US" smtClean="0"/>
              <a:t>9/6/18</a:t>
            </a:fld>
            <a:endParaRPr lang="en-US"/>
          </a:p>
        </p:txBody>
      </p:sp>
      <p:sp>
        <p:nvSpPr>
          <p:cNvPr id="5" name="Footer Placeholder 4">
            <a:extLst>
              <a:ext uri="{FF2B5EF4-FFF2-40B4-BE49-F238E27FC236}">
                <a16:creationId xmlns:a16="http://schemas.microsoft.com/office/drawing/2014/main" id="{AEE67417-3821-CA40-B426-DCEE37C0FE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36658-9A53-CC44-820F-3A8BDC9B6DB6}"/>
              </a:ext>
            </a:extLst>
          </p:cNvPr>
          <p:cNvSpPr>
            <a:spLocks noGrp="1"/>
          </p:cNvSpPr>
          <p:nvPr>
            <p:ph type="sldNum" sz="quarter" idx="12"/>
          </p:nvPr>
        </p:nvSpPr>
        <p:spPr/>
        <p:txBody>
          <a:bodyPr/>
          <a:lstStyle/>
          <a:p>
            <a:fld id="{EC06D1F1-E3A3-7F47-AF72-EFCC43183F06}" type="slidenum">
              <a:rPr lang="en-US" smtClean="0"/>
              <a:t>‹#›</a:t>
            </a:fld>
            <a:endParaRPr lang="en-US"/>
          </a:p>
        </p:txBody>
      </p:sp>
    </p:spTree>
    <p:extLst>
      <p:ext uri="{BB962C8B-B14F-4D97-AF65-F5344CB8AC3E}">
        <p14:creationId xmlns:p14="http://schemas.microsoft.com/office/powerpoint/2010/main" val="1166421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51E49-1DD5-2348-9944-B6E6012F9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2CC2F3-4757-854C-BD40-FAA0AA15F8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806DFB-ED73-AA4B-93FD-295BA9850D31}"/>
              </a:ext>
            </a:extLst>
          </p:cNvPr>
          <p:cNvSpPr>
            <a:spLocks noGrp="1"/>
          </p:cNvSpPr>
          <p:nvPr>
            <p:ph type="dt" sz="half" idx="10"/>
          </p:nvPr>
        </p:nvSpPr>
        <p:spPr/>
        <p:txBody>
          <a:bodyPr/>
          <a:lstStyle/>
          <a:p>
            <a:fld id="{7E65F753-82B9-C74B-88C5-53C4C272DB4F}" type="datetimeFigureOut">
              <a:rPr lang="en-US" smtClean="0"/>
              <a:t>9/6/18</a:t>
            </a:fld>
            <a:endParaRPr lang="en-US"/>
          </a:p>
        </p:txBody>
      </p:sp>
      <p:sp>
        <p:nvSpPr>
          <p:cNvPr id="5" name="Footer Placeholder 4">
            <a:extLst>
              <a:ext uri="{FF2B5EF4-FFF2-40B4-BE49-F238E27FC236}">
                <a16:creationId xmlns:a16="http://schemas.microsoft.com/office/drawing/2014/main" id="{18940553-F0FE-5C4A-8AE7-57CC275E6C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5141AC-0045-7C4F-99D9-B4B0AC3FDAD1}"/>
              </a:ext>
            </a:extLst>
          </p:cNvPr>
          <p:cNvSpPr>
            <a:spLocks noGrp="1"/>
          </p:cNvSpPr>
          <p:nvPr>
            <p:ph type="sldNum" sz="quarter" idx="12"/>
          </p:nvPr>
        </p:nvSpPr>
        <p:spPr/>
        <p:txBody>
          <a:bodyPr/>
          <a:lstStyle/>
          <a:p>
            <a:fld id="{EC06D1F1-E3A3-7F47-AF72-EFCC43183F06}" type="slidenum">
              <a:rPr lang="en-US" smtClean="0"/>
              <a:t>‹#›</a:t>
            </a:fld>
            <a:endParaRPr lang="en-US"/>
          </a:p>
        </p:txBody>
      </p:sp>
    </p:spTree>
    <p:extLst>
      <p:ext uri="{BB962C8B-B14F-4D97-AF65-F5344CB8AC3E}">
        <p14:creationId xmlns:p14="http://schemas.microsoft.com/office/powerpoint/2010/main" val="312475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1B7B2-57EA-D44B-81CA-6FD63D7087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56D9C4-6725-DE4F-933E-4C82BAAB557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16CB4B-B849-1E4B-B87B-65F30B4D6D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C30424-A0C5-AE4B-A245-88FC21376FAE}"/>
              </a:ext>
            </a:extLst>
          </p:cNvPr>
          <p:cNvSpPr>
            <a:spLocks noGrp="1"/>
          </p:cNvSpPr>
          <p:nvPr>
            <p:ph type="dt" sz="half" idx="10"/>
          </p:nvPr>
        </p:nvSpPr>
        <p:spPr/>
        <p:txBody>
          <a:bodyPr/>
          <a:lstStyle/>
          <a:p>
            <a:fld id="{7E65F753-82B9-C74B-88C5-53C4C272DB4F}" type="datetimeFigureOut">
              <a:rPr lang="en-US" smtClean="0"/>
              <a:t>9/6/18</a:t>
            </a:fld>
            <a:endParaRPr lang="en-US"/>
          </a:p>
        </p:txBody>
      </p:sp>
      <p:sp>
        <p:nvSpPr>
          <p:cNvPr id="6" name="Footer Placeholder 5">
            <a:extLst>
              <a:ext uri="{FF2B5EF4-FFF2-40B4-BE49-F238E27FC236}">
                <a16:creationId xmlns:a16="http://schemas.microsoft.com/office/drawing/2014/main" id="{617C32D2-081E-B847-A0B5-83D952A2DC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EEB09C-FED4-AF4D-AD29-C4E5A9956F56}"/>
              </a:ext>
            </a:extLst>
          </p:cNvPr>
          <p:cNvSpPr>
            <a:spLocks noGrp="1"/>
          </p:cNvSpPr>
          <p:nvPr>
            <p:ph type="sldNum" sz="quarter" idx="12"/>
          </p:nvPr>
        </p:nvSpPr>
        <p:spPr/>
        <p:txBody>
          <a:bodyPr/>
          <a:lstStyle/>
          <a:p>
            <a:fld id="{EC06D1F1-E3A3-7F47-AF72-EFCC43183F06}" type="slidenum">
              <a:rPr lang="en-US" smtClean="0"/>
              <a:t>‹#›</a:t>
            </a:fld>
            <a:endParaRPr lang="en-US"/>
          </a:p>
        </p:txBody>
      </p:sp>
    </p:spTree>
    <p:extLst>
      <p:ext uri="{BB962C8B-B14F-4D97-AF65-F5344CB8AC3E}">
        <p14:creationId xmlns:p14="http://schemas.microsoft.com/office/powerpoint/2010/main" val="3130155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AD2B2-D6F6-3046-A2B0-D90418A656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99CA06-5AFC-0C4C-AFD9-9E45D3BE93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C30EE15-FC7A-0541-8CF8-56AAF9EA59F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0758A-6BD8-A14E-B2C1-4B7B197FF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88242E7-8619-134B-A13A-6D3BF1D7F4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02B0E-3C70-3942-8FC7-10A7B2E34B48}"/>
              </a:ext>
            </a:extLst>
          </p:cNvPr>
          <p:cNvSpPr>
            <a:spLocks noGrp="1"/>
          </p:cNvSpPr>
          <p:nvPr>
            <p:ph type="dt" sz="half" idx="10"/>
          </p:nvPr>
        </p:nvSpPr>
        <p:spPr/>
        <p:txBody>
          <a:bodyPr/>
          <a:lstStyle/>
          <a:p>
            <a:fld id="{7E65F753-82B9-C74B-88C5-53C4C272DB4F}" type="datetimeFigureOut">
              <a:rPr lang="en-US" smtClean="0"/>
              <a:t>9/6/18</a:t>
            </a:fld>
            <a:endParaRPr lang="en-US"/>
          </a:p>
        </p:txBody>
      </p:sp>
      <p:sp>
        <p:nvSpPr>
          <p:cNvPr id="8" name="Footer Placeholder 7">
            <a:extLst>
              <a:ext uri="{FF2B5EF4-FFF2-40B4-BE49-F238E27FC236}">
                <a16:creationId xmlns:a16="http://schemas.microsoft.com/office/drawing/2014/main" id="{A88AF317-7D01-AC4E-A328-48AA031579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82C15D-04A3-1A44-83A6-D9E4BAF3B358}"/>
              </a:ext>
            </a:extLst>
          </p:cNvPr>
          <p:cNvSpPr>
            <a:spLocks noGrp="1"/>
          </p:cNvSpPr>
          <p:nvPr>
            <p:ph type="sldNum" sz="quarter" idx="12"/>
          </p:nvPr>
        </p:nvSpPr>
        <p:spPr/>
        <p:txBody>
          <a:bodyPr/>
          <a:lstStyle/>
          <a:p>
            <a:fld id="{EC06D1F1-E3A3-7F47-AF72-EFCC43183F06}" type="slidenum">
              <a:rPr lang="en-US" smtClean="0"/>
              <a:t>‹#›</a:t>
            </a:fld>
            <a:endParaRPr lang="en-US"/>
          </a:p>
        </p:txBody>
      </p:sp>
    </p:spTree>
    <p:extLst>
      <p:ext uri="{BB962C8B-B14F-4D97-AF65-F5344CB8AC3E}">
        <p14:creationId xmlns:p14="http://schemas.microsoft.com/office/powerpoint/2010/main" val="1610010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3E2F2-1BD7-6D47-AC82-385C9F12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2103D7-4F86-AB49-A4A4-054D19C4A783}"/>
              </a:ext>
            </a:extLst>
          </p:cNvPr>
          <p:cNvSpPr>
            <a:spLocks noGrp="1"/>
          </p:cNvSpPr>
          <p:nvPr>
            <p:ph type="dt" sz="half" idx="10"/>
          </p:nvPr>
        </p:nvSpPr>
        <p:spPr/>
        <p:txBody>
          <a:bodyPr/>
          <a:lstStyle/>
          <a:p>
            <a:fld id="{7E65F753-82B9-C74B-88C5-53C4C272DB4F}" type="datetimeFigureOut">
              <a:rPr lang="en-US" smtClean="0"/>
              <a:t>9/6/18</a:t>
            </a:fld>
            <a:endParaRPr lang="en-US"/>
          </a:p>
        </p:txBody>
      </p:sp>
      <p:sp>
        <p:nvSpPr>
          <p:cNvPr id="4" name="Footer Placeholder 3">
            <a:extLst>
              <a:ext uri="{FF2B5EF4-FFF2-40B4-BE49-F238E27FC236}">
                <a16:creationId xmlns:a16="http://schemas.microsoft.com/office/drawing/2014/main" id="{0262D636-9EEA-2B46-A93C-5E82DC096C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356BEF-D606-3A4B-A203-8D15F9CB1676}"/>
              </a:ext>
            </a:extLst>
          </p:cNvPr>
          <p:cNvSpPr>
            <a:spLocks noGrp="1"/>
          </p:cNvSpPr>
          <p:nvPr>
            <p:ph type="sldNum" sz="quarter" idx="12"/>
          </p:nvPr>
        </p:nvSpPr>
        <p:spPr/>
        <p:txBody>
          <a:bodyPr/>
          <a:lstStyle/>
          <a:p>
            <a:fld id="{EC06D1F1-E3A3-7F47-AF72-EFCC43183F06}" type="slidenum">
              <a:rPr lang="en-US" smtClean="0"/>
              <a:t>‹#›</a:t>
            </a:fld>
            <a:endParaRPr lang="en-US"/>
          </a:p>
        </p:txBody>
      </p:sp>
    </p:spTree>
    <p:extLst>
      <p:ext uri="{BB962C8B-B14F-4D97-AF65-F5344CB8AC3E}">
        <p14:creationId xmlns:p14="http://schemas.microsoft.com/office/powerpoint/2010/main" val="82138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90E557-9556-584E-A699-56584EA95616}"/>
              </a:ext>
            </a:extLst>
          </p:cNvPr>
          <p:cNvSpPr>
            <a:spLocks noGrp="1"/>
          </p:cNvSpPr>
          <p:nvPr>
            <p:ph type="dt" sz="half" idx="10"/>
          </p:nvPr>
        </p:nvSpPr>
        <p:spPr/>
        <p:txBody>
          <a:bodyPr/>
          <a:lstStyle/>
          <a:p>
            <a:fld id="{7E65F753-82B9-C74B-88C5-53C4C272DB4F}" type="datetimeFigureOut">
              <a:rPr lang="en-US" smtClean="0"/>
              <a:t>9/6/18</a:t>
            </a:fld>
            <a:endParaRPr lang="en-US"/>
          </a:p>
        </p:txBody>
      </p:sp>
      <p:sp>
        <p:nvSpPr>
          <p:cNvPr id="3" name="Footer Placeholder 2">
            <a:extLst>
              <a:ext uri="{FF2B5EF4-FFF2-40B4-BE49-F238E27FC236}">
                <a16:creationId xmlns:a16="http://schemas.microsoft.com/office/drawing/2014/main" id="{630811C2-ACE1-1C4D-AA05-B949DB2F31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223507-C1DF-154C-891C-4C85EF2BDA6B}"/>
              </a:ext>
            </a:extLst>
          </p:cNvPr>
          <p:cNvSpPr>
            <a:spLocks noGrp="1"/>
          </p:cNvSpPr>
          <p:nvPr>
            <p:ph type="sldNum" sz="quarter" idx="12"/>
          </p:nvPr>
        </p:nvSpPr>
        <p:spPr/>
        <p:txBody>
          <a:bodyPr/>
          <a:lstStyle/>
          <a:p>
            <a:fld id="{EC06D1F1-E3A3-7F47-AF72-EFCC43183F06}" type="slidenum">
              <a:rPr lang="en-US" smtClean="0"/>
              <a:t>‹#›</a:t>
            </a:fld>
            <a:endParaRPr lang="en-US"/>
          </a:p>
        </p:txBody>
      </p:sp>
    </p:spTree>
    <p:extLst>
      <p:ext uri="{BB962C8B-B14F-4D97-AF65-F5344CB8AC3E}">
        <p14:creationId xmlns:p14="http://schemas.microsoft.com/office/powerpoint/2010/main" val="3739512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0A85-0561-254E-BD99-F91795BDBC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0B248F-1788-5342-B6A9-97D5F49173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4CCA05-560F-5F44-B388-2339A5717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AD6D53-76F5-AA4B-8E01-30A44B20A8F0}"/>
              </a:ext>
            </a:extLst>
          </p:cNvPr>
          <p:cNvSpPr>
            <a:spLocks noGrp="1"/>
          </p:cNvSpPr>
          <p:nvPr>
            <p:ph type="dt" sz="half" idx="10"/>
          </p:nvPr>
        </p:nvSpPr>
        <p:spPr/>
        <p:txBody>
          <a:bodyPr/>
          <a:lstStyle/>
          <a:p>
            <a:fld id="{7E65F753-82B9-C74B-88C5-53C4C272DB4F}" type="datetimeFigureOut">
              <a:rPr lang="en-US" smtClean="0"/>
              <a:t>9/6/18</a:t>
            </a:fld>
            <a:endParaRPr lang="en-US"/>
          </a:p>
        </p:txBody>
      </p:sp>
      <p:sp>
        <p:nvSpPr>
          <p:cNvPr id="6" name="Footer Placeholder 5">
            <a:extLst>
              <a:ext uri="{FF2B5EF4-FFF2-40B4-BE49-F238E27FC236}">
                <a16:creationId xmlns:a16="http://schemas.microsoft.com/office/drawing/2014/main" id="{3DCB03DD-963E-A04E-83D5-ED41DF1E28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D3C531-5849-EC44-BB10-C78C9ACF9839}"/>
              </a:ext>
            </a:extLst>
          </p:cNvPr>
          <p:cNvSpPr>
            <a:spLocks noGrp="1"/>
          </p:cNvSpPr>
          <p:nvPr>
            <p:ph type="sldNum" sz="quarter" idx="12"/>
          </p:nvPr>
        </p:nvSpPr>
        <p:spPr/>
        <p:txBody>
          <a:bodyPr/>
          <a:lstStyle/>
          <a:p>
            <a:fld id="{EC06D1F1-E3A3-7F47-AF72-EFCC43183F06}" type="slidenum">
              <a:rPr lang="en-US" smtClean="0"/>
              <a:t>‹#›</a:t>
            </a:fld>
            <a:endParaRPr lang="en-US"/>
          </a:p>
        </p:txBody>
      </p:sp>
    </p:spTree>
    <p:extLst>
      <p:ext uri="{BB962C8B-B14F-4D97-AF65-F5344CB8AC3E}">
        <p14:creationId xmlns:p14="http://schemas.microsoft.com/office/powerpoint/2010/main" val="2999787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8C6A-2910-9349-AAB7-E6B35BC7E9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6186BA-A7D0-C64F-8C40-79D5FC92C0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4F0F17-4D43-C149-826F-FE156AA0E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105644-7254-554B-9B32-02380B4BD9BB}"/>
              </a:ext>
            </a:extLst>
          </p:cNvPr>
          <p:cNvSpPr>
            <a:spLocks noGrp="1"/>
          </p:cNvSpPr>
          <p:nvPr>
            <p:ph type="dt" sz="half" idx="10"/>
          </p:nvPr>
        </p:nvSpPr>
        <p:spPr/>
        <p:txBody>
          <a:bodyPr/>
          <a:lstStyle/>
          <a:p>
            <a:fld id="{7E65F753-82B9-C74B-88C5-53C4C272DB4F}" type="datetimeFigureOut">
              <a:rPr lang="en-US" smtClean="0"/>
              <a:t>9/6/18</a:t>
            </a:fld>
            <a:endParaRPr lang="en-US"/>
          </a:p>
        </p:txBody>
      </p:sp>
      <p:sp>
        <p:nvSpPr>
          <p:cNvPr id="6" name="Footer Placeholder 5">
            <a:extLst>
              <a:ext uri="{FF2B5EF4-FFF2-40B4-BE49-F238E27FC236}">
                <a16:creationId xmlns:a16="http://schemas.microsoft.com/office/drawing/2014/main" id="{C32E5549-2D1B-C940-B454-A44EE0C1C6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B2E856-2736-B942-86BD-128DB87E135B}"/>
              </a:ext>
            </a:extLst>
          </p:cNvPr>
          <p:cNvSpPr>
            <a:spLocks noGrp="1"/>
          </p:cNvSpPr>
          <p:nvPr>
            <p:ph type="sldNum" sz="quarter" idx="12"/>
          </p:nvPr>
        </p:nvSpPr>
        <p:spPr/>
        <p:txBody>
          <a:bodyPr/>
          <a:lstStyle/>
          <a:p>
            <a:fld id="{EC06D1F1-E3A3-7F47-AF72-EFCC43183F06}" type="slidenum">
              <a:rPr lang="en-US" smtClean="0"/>
              <a:t>‹#›</a:t>
            </a:fld>
            <a:endParaRPr lang="en-US"/>
          </a:p>
        </p:txBody>
      </p:sp>
    </p:spTree>
    <p:extLst>
      <p:ext uri="{BB962C8B-B14F-4D97-AF65-F5344CB8AC3E}">
        <p14:creationId xmlns:p14="http://schemas.microsoft.com/office/powerpoint/2010/main" val="3737565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0AA7A8-E9B8-8A4D-92A4-921BE1B6C0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FB557F-2A6A-8C4C-A7E1-9B11BB2EF3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9989EA-BFEC-3441-BD74-0965C18AA4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65F753-82B9-C74B-88C5-53C4C272DB4F}" type="datetimeFigureOut">
              <a:rPr lang="en-US" smtClean="0"/>
              <a:t>9/6/18</a:t>
            </a:fld>
            <a:endParaRPr lang="en-US"/>
          </a:p>
        </p:txBody>
      </p:sp>
      <p:sp>
        <p:nvSpPr>
          <p:cNvPr id="5" name="Footer Placeholder 4">
            <a:extLst>
              <a:ext uri="{FF2B5EF4-FFF2-40B4-BE49-F238E27FC236}">
                <a16:creationId xmlns:a16="http://schemas.microsoft.com/office/drawing/2014/main" id="{A6E6300D-57B3-DD4F-BC65-9A93C026D4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A09FE0-7B95-5043-9490-B5E8926D3D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06D1F1-E3A3-7F47-AF72-EFCC43183F06}" type="slidenum">
              <a:rPr lang="en-US" smtClean="0"/>
              <a:t>‹#›</a:t>
            </a:fld>
            <a:endParaRPr lang="en-US"/>
          </a:p>
        </p:txBody>
      </p:sp>
    </p:spTree>
    <p:extLst>
      <p:ext uri="{BB962C8B-B14F-4D97-AF65-F5344CB8AC3E}">
        <p14:creationId xmlns:p14="http://schemas.microsoft.com/office/powerpoint/2010/main" val="1019479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http://www.enchantedlearning.com/wordlist/adjectivesforpeople.s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5D27-8705-BB41-A1C2-96C008242161}"/>
              </a:ext>
            </a:extLst>
          </p:cNvPr>
          <p:cNvSpPr>
            <a:spLocks noGrp="1"/>
          </p:cNvSpPr>
          <p:nvPr>
            <p:ph type="ctrTitle"/>
          </p:nvPr>
        </p:nvSpPr>
        <p:spPr/>
        <p:txBody>
          <a:bodyPr/>
          <a:lstStyle/>
          <a:p>
            <a:r>
              <a:rPr lang="en-US" b="1" dirty="0"/>
              <a:t>SPIRIT PODS</a:t>
            </a:r>
          </a:p>
        </p:txBody>
      </p:sp>
      <p:sp>
        <p:nvSpPr>
          <p:cNvPr id="3" name="Subtitle 2">
            <a:extLst>
              <a:ext uri="{FF2B5EF4-FFF2-40B4-BE49-F238E27FC236}">
                <a16:creationId xmlns:a16="http://schemas.microsoft.com/office/drawing/2014/main" id="{931525F0-B7A2-EE49-9E5E-E47CAFF816CE}"/>
              </a:ext>
            </a:extLst>
          </p:cNvPr>
          <p:cNvSpPr>
            <a:spLocks noGrp="1"/>
          </p:cNvSpPr>
          <p:nvPr>
            <p:ph type="subTitle" idx="1"/>
          </p:nvPr>
        </p:nvSpPr>
        <p:spPr/>
        <p:txBody>
          <a:bodyPr/>
          <a:lstStyle/>
          <a:p>
            <a:r>
              <a:rPr lang="en-US" dirty="0"/>
              <a:t>INTRO TO 3D – REED AND WIRE UNIT</a:t>
            </a:r>
          </a:p>
        </p:txBody>
      </p:sp>
    </p:spTree>
    <p:extLst>
      <p:ext uri="{BB962C8B-B14F-4D97-AF65-F5344CB8AC3E}">
        <p14:creationId xmlns:p14="http://schemas.microsoft.com/office/powerpoint/2010/main" val="3353096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7E05E8-CE2C-3346-8CAD-73D94857C06D}"/>
              </a:ext>
            </a:extLst>
          </p:cNvPr>
          <p:cNvSpPr>
            <a:spLocks noGrp="1"/>
          </p:cNvSpPr>
          <p:nvPr>
            <p:ph idx="1"/>
          </p:nvPr>
        </p:nvSpPr>
        <p:spPr>
          <a:xfrm>
            <a:off x="763250" y="386569"/>
            <a:ext cx="10515600" cy="4351338"/>
          </a:xfrm>
        </p:spPr>
        <p:txBody>
          <a:bodyPr/>
          <a:lstStyle/>
          <a:p>
            <a:pPr marL="0" indent="0">
              <a:buNone/>
            </a:pPr>
            <a:r>
              <a:rPr lang="en-US" b="1" dirty="0"/>
              <a:t>Implied lines </a:t>
            </a:r>
            <a:r>
              <a:rPr lang="en-US" dirty="0"/>
              <a:t>are also lines that may not have been explicitly drawn, but the composition makes it appear that they are there.</a:t>
            </a:r>
          </a:p>
        </p:txBody>
      </p:sp>
      <p:pic>
        <p:nvPicPr>
          <p:cNvPr id="6" name="Picture 5">
            <a:extLst>
              <a:ext uri="{FF2B5EF4-FFF2-40B4-BE49-F238E27FC236}">
                <a16:creationId xmlns:a16="http://schemas.microsoft.com/office/drawing/2014/main" id="{ED6065C8-09A0-B44D-99AB-1A6B83E9066E}"/>
              </a:ext>
            </a:extLst>
          </p:cNvPr>
          <p:cNvPicPr>
            <a:picLocks noChangeAspect="1"/>
          </p:cNvPicPr>
          <p:nvPr/>
        </p:nvPicPr>
        <p:blipFill>
          <a:blip r:embed="rId2"/>
          <a:stretch>
            <a:fillRect/>
          </a:stretch>
        </p:blipFill>
        <p:spPr>
          <a:xfrm>
            <a:off x="1497038" y="1436556"/>
            <a:ext cx="4369126" cy="5159116"/>
          </a:xfrm>
          <a:prstGeom prst="rect">
            <a:avLst/>
          </a:prstGeom>
        </p:spPr>
      </p:pic>
      <p:pic>
        <p:nvPicPr>
          <p:cNvPr id="7" name="Picture 6">
            <a:extLst>
              <a:ext uri="{FF2B5EF4-FFF2-40B4-BE49-F238E27FC236}">
                <a16:creationId xmlns:a16="http://schemas.microsoft.com/office/drawing/2014/main" id="{2777211C-300A-A64A-A137-7BA88B2D3450}"/>
              </a:ext>
            </a:extLst>
          </p:cNvPr>
          <p:cNvPicPr>
            <a:picLocks noChangeAspect="1"/>
          </p:cNvPicPr>
          <p:nvPr/>
        </p:nvPicPr>
        <p:blipFill>
          <a:blip r:embed="rId3"/>
          <a:stretch>
            <a:fillRect/>
          </a:stretch>
        </p:blipFill>
        <p:spPr>
          <a:xfrm>
            <a:off x="6896662" y="1436556"/>
            <a:ext cx="4074618" cy="5146886"/>
          </a:xfrm>
          <a:prstGeom prst="rect">
            <a:avLst/>
          </a:prstGeom>
        </p:spPr>
      </p:pic>
    </p:spTree>
    <p:extLst>
      <p:ext uri="{BB962C8B-B14F-4D97-AF65-F5344CB8AC3E}">
        <p14:creationId xmlns:p14="http://schemas.microsoft.com/office/powerpoint/2010/main" val="2963376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D09960-EA96-F942-B79A-60CB5327751D}"/>
              </a:ext>
            </a:extLst>
          </p:cNvPr>
          <p:cNvSpPr>
            <a:spLocks noGrp="1"/>
          </p:cNvSpPr>
          <p:nvPr>
            <p:ph idx="1"/>
          </p:nvPr>
        </p:nvSpPr>
        <p:spPr>
          <a:xfrm>
            <a:off x="778240" y="416549"/>
            <a:ext cx="10515600" cy="4351338"/>
          </a:xfrm>
        </p:spPr>
        <p:txBody>
          <a:bodyPr/>
          <a:lstStyle/>
          <a:p>
            <a:pPr marL="0" indent="0">
              <a:buNone/>
            </a:pPr>
            <a:r>
              <a:rPr lang="en-US" b="1" dirty="0"/>
              <a:t>Space</a:t>
            </a:r>
            <a:r>
              <a:rPr lang="en-US" dirty="0"/>
              <a:t>- Distance around, between, above, below, or within an object.</a:t>
            </a:r>
          </a:p>
          <a:p>
            <a:pPr lvl="0"/>
            <a:r>
              <a:rPr lang="en-US" b="1" dirty="0"/>
              <a:t>Negative Space</a:t>
            </a:r>
            <a:r>
              <a:rPr lang="en-US" dirty="0"/>
              <a:t> – The areas of an artwork not occupied by subject matter, but which contribute to the composition. </a:t>
            </a:r>
          </a:p>
          <a:p>
            <a:pPr lvl="0"/>
            <a:r>
              <a:rPr lang="en-US" b="1" dirty="0"/>
              <a:t>Positive Space</a:t>
            </a:r>
            <a:r>
              <a:rPr lang="en-US" dirty="0"/>
              <a:t> – The areas containing the subject matter in an artwork.</a:t>
            </a:r>
          </a:p>
          <a:p>
            <a:endParaRPr lang="en-US" dirty="0"/>
          </a:p>
        </p:txBody>
      </p:sp>
      <p:pic>
        <p:nvPicPr>
          <p:cNvPr id="4" name="Picture 3">
            <a:extLst>
              <a:ext uri="{FF2B5EF4-FFF2-40B4-BE49-F238E27FC236}">
                <a16:creationId xmlns:a16="http://schemas.microsoft.com/office/drawing/2014/main" id="{817B0A46-6219-F543-ADC0-87B8F537A520}"/>
              </a:ext>
            </a:extLst>
          </p:cNvPr>
          <p:cNvPicPr>
            <a:picLocks noChangeAspect="1"/>
          </p:cNvPicPr>
          <p:nvPr/>
        </p:nvPicPr>
        <p:blipFill>
          <a:blip r:embed="rId2"/>
          <a:stretch>
            <a:fillRect/>
          </a:stretch>
        </p:blipFill>
        <p:spPr>
          <a:xfrm>
            <a:off x="2769907" y="2538732"/>
            <a:ext cx="2719258" cy="3827878"/>
          </a:xfrm>
          <a:prstGeom prst="rect">
            <a:avLst/>
          </a:prstGeom>
        </p:spPr>
      </p:pic>
      <p:pic>
        <p:nvPicPr>
          <p:cNvPr id="5" name="Picture 4">
            <a:extLst>
              <a:ext uri="{FF2B5EF4-FFF2-40B4-BE49-F238E27FC236}">
                <a16:creationId xmlns:a16="http://schemas.microsoft.com/office/drawing/2014/main" id="{83CEAA91-7BF1-9742-AC3F-CD6F531C1743}"/>
              </a:ext>
            </a:extLst>
          </p:cNvPr>
          <p:cNvPicPr>
            <a:picLocks noChangeAspect="1"/>
          </p:cNvPicPr>
          <p:nvPr/>
        </p:nvPicPr>
        <p:blipFill>
          <a:blip r:embed="rId3"/>
          <a:stretch>
            <a:fillRect/>
          </a:stretch>
        </p:blipFill>
        <p:spPr>
          <a:xfrm>
            <a:off x="6877629" y="2812526"/>
            <a:ext cx="4416211" cy="2944141"/>
          </a:xfrm>
          <a:prstGeom prst="rect">
            <a:avLst/>
          </a:prstGeom>
        </p:spPr>
      </p:pic>
    </p:spTree>
    <p:extLst>
      <p:ext uri="{BB962C8B-B14F-4D97-AF65-F5344CB8AC3E}">
        <p14:creationId xmlns:p14="http://schemas.microsoft.com/office/powerpoint/2010/main" val="729188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F28F9F-5222-DF42-A03D-941CB3F1E2D8}"/>
              </a:ext>
            </a:extLst>
          </p:cNvPr>
          <p:cNvSpPr>
            <a:spLocks noGrp="1"/>
          </p:cNvSpPr>
          <p:nvPr>
            <p:ph idx="1"/>
          </p:nvPr>
        </p:nvSpPr>
        <p:spPr>
          <a:xfrm>
            <a:off x="703288" y="356588"/>
            <a:ext cx="10515600" cy="4351338"/>
          </a:xfrm>
        </p:spPr>
        <p:txBody>
          <a:bodyPr/>
          <a:lstStyle/>
          <a:p>
            <a:pPr marL="0" indent="0">
              <a:buNone/>
            </a:pPr>
            <a:r>
              <a:rPr lang="en-US" b="1" dirty="0"/>
              <a:t>Contour lines </a:t>
            </a:r>
            <a:r>
              <a:rPr lang="en-US" dirty="0"/>
              <a:t>are lines that describe a shape and/or form of a figure or object and also include interior detail.</a:t>
            </a:r>
          </a:p>
          <a:p>
            <a:pPr marL="0" indent="0">
              <a:buNone/>
            </a:pPr>
            <a:r>
              <a:rPr lang="en-US" b="1" dirty="0"/>
              <a:t>Gesture</a:t>
            </a:r>
            <a:r>
              <a:rPr lang="en-US" dirty="0"/>
              <a:t>- an energetic type of line that catches the movements and gestures of an active figure.</a:t>
            </a:r>
          </a:p>
          <a:p>
            <a:pPr marL="0" indent="0">
              <a:buNone/>
            </a:pPr>
            <a:endParaRPr lang="en-US" dirty="0"/>
          </a:p>
          <a:p>
            <a:endParaRPr lang="en-US" dirty="0"/>
          </a:p>
        </p:txBody>
      </p:sp>
      <p:pic>
        <p:nvPicPr>
          <p:cNvPr id="5" name="Picture 4">
            <a:extLst>
              <a:ext uri="{FF2B5EF4-FFF2-40B4-BE49-F238E27FC236}">
                <a16:creationId xmlns:a16="http://schemas.microsoft.com/office/drawing/2014/main" id="{0C13BCDB-B14A-6C44-9FA5-04E4F8FF4D0B}"/>
              </a:ext>
            </a:extLst>
          </p:cNvPr>
          <p:cNvPicPr>
            <a:picLocks noChangeAspect="1"/>
          </p:cNvPicPr>
          <p:nvPr/>
        </p:nvPicPr>
        <p:blipFill>
          <a:blip r:embed="rId2"/>
          <a:stretch>
            <a:fillRect/>
          </a:stretch>
        </p:blipFill>
        <p:spPr>
          <a:xfrm>
            <a:off x="1519210" y="2223946"/>
            <a:ext cx="3502493" cy="4304269"/>
          </a:xfrm>
          <a:prstGeom prst="rect">
            <a:avLst/>
          </a:prstGeom>
        </p:spPr>
      </p:pic>
      <p:pic>
        <p:nvPicPr>
          <p:cNvPr id="7" name="Picture 6">
            <a:extLst>
              <a:ext uri="{FF2B5EF4-FFF2-40B4-BE49-F238E27FC236}">
                <a16:creationId xmlns:a16="http://schemas.microsoft.com/office/drawing/2014/main" id="{F332536D-81C4-C74E-8469-6DB167690AAD}"/>
              </a:ext>
            </a:extLst>
          </p:cNvPr>
          <p:cNvPicPr>
            <a:picLocks noChangeAspect="1"/>
          </p:cNvPicPr>
          <p:nvPr/>
        </p:nvPicPr>
        <p:blipFill>
          <a:blip r:embed="rId3"/>
          <a:stretch>
            <a:fillRect/>
          </a:stretch>
        </p:blipFill>
        <p:spPr>
          <a:xfrm>
            <a:off x="6303676" y="1918741"/>
            <a:ext cx="3457105" cy="4609474"/>
          </a:xfrm>
          <a:prstGeom prst="rect">
            <a:avLst/>
          </a:prstGeom>
        </p:spPr>
      </p:pic>
    </p:spTree>
    <p:extLst>
      <p:ext uri="{BB962C8B-B14F-4D97-AF65-F5344CB8AC3E}">
        <p14:creationId xmlns:p14="http://schemas.microsoft.com/office/powerpoint/2010/main" val="3599703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5BD4FB-B96E-0344-9A26-1342C36A83C3}"/>
              </a:ext>
            </a:extLst>
          </p:cNvPr>
          <p:cNvSpPr>
            <a:spLocks noGrp="1"/>
          </p:cNvSpPr>
          <p:nvPr>
            <p:ph idx="1"/>
          </p:nvPr>
        </p:nvSpPr>
        <p:spPr>
          <a:xfrm>
            <a:off x="718278" y="476510"/>
            <a:ext cx="10515600" cy="4351338"/>
          </a:xfrm>
        </p:spPr>
        <p:txBody>
          <a:bodyPr/>
          <a:lstStyle/>
          <a:p>
            <a:pPr marL="0" indent="0">
              <a:buNone/>
            </a:pPr>
            <a:r>
              <a:rPr lang="en-US" b="1" dirty="0"/>
              <a:t>Outline</a:t>
            </a:r>
            <a:r>
              <a:rPr lang="en-US" dirty="0"/>
              <a:t>- A line that defines the outer edge of a silhouette/  line made by the edges of an object.</a:t>
            </a:r>
          </a:p>
          <a:p>
            <a:pPr marL="0" indent="0">
              <a:buNone/>
            </a:pPr>
            <a:endParaRPr lang="en-US" dirty="0"/>
          </a:p>
        </p:txBody>
      </p:sp>
      <p:pic>
        <p:nvPicPr>
          <p:cNvPr id="7" name="Picture 6">
            <a:extLst>
              <a:ext uri="{FF2B5EF4-FFF2-40B4-BE49-F238E27FC236}">
                <a16:creationId xmlns:a16="http://schemas.microsoft.com/office/drawing/2014/main" id="{49C93194-3872-C645-99C1-956C2EC1895E}"/>
              </a:ext>
            </a:extLst>
          </p:cNvPr>
          <p:cNvPicPr>
            <a:picLocks noChangeAspect="1"/>
          </p:cNvPicPr>
          <p:nvPr/>
        </p:nvPicPr>
        <p:blipFill>
          <a:blip r:embed="rId2"/>
          <a:stretch>
            <a:fillRect/>
          </a:stretch>
        </p:blipFill>
        <p:spPr>
          <a:xfrm>
            <a:off x="5016499" y="2571749"/>
            <a:ext cx="4442293" cy="3527703"/>
          </a:xfrm>
          <a:prstGeom prst="rect">
            <a:avLst/>
          </a:prstGeom>
        </p:spPr>
      </p:pic>
    </p:spTree>
    <p:extLst>
      <p:ext uri="{BB962C8B-B14F-4D97-AF65-F5344CB8AC3E}">
        <p14:creationId xmlns:p14="http://schemas.microsoft.com/office/powerpoint/2010/main" val="401785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9889E5-3B37-2D41-AA54-C70048AEF5A6}"/>
              </a:ext>
            </a:extLst>
          </p:cNvPr>
          <p:cNvSpPr>
            <a:spLocks noGrp="1"/>
          </p:cNvSpPr>
          <p:nvPr>
            <p:ph idx="1"/>
          </p:nvPr>
        </p:nvSpPr>
        <p:spPr>
          <a:xfrm>
            <a:off x="763249" y="476510"/>
            <a:ext cx="10515600" cy="4351338"/>
          </a:xfrm>
        </p:spPr>
        <p:txBody>
          <a:bodyPr/>
          <a:lstStyle/>
          <a:p>
            <a:pPr marL="0" indent="0">
              <a:buNone/>
            </a:pPr>
            <a:r>
              <a:rPr lang="en-US" b="1" dirty="0"/>
              <a:t>Shape</a:t>
            </a:r>
            <a:r>
              <a:rPr lang="en-US" dirty="0"/>
              <a:t>-  element of design that is two-dimensional and encloses </a:t>
            </a:r>
            <a:r>
              <a:rPr lang="en-US" i="1" dirty="0"/>
              <a:t>area</a:t>
            </a:r>
            <a:r>
              <a:rPr lang="en-US" dirty="0"/>
              <a:t>.</a:t>
            </a:r>
            <a:endParaRPr lang="en-US" b="1" dirty="0"/>
          </a:p>
          <a:p>
            <a:pPr marL="0" lvl="0" indent="0">
              <a:buNone/>
            </a:pPr>
            <a:r>
              <a:rPr lang="en-US" b="1" dirty="0"/>
              <a:t>Form</a:t>
            </a:r>
            <a:r>
              <a:rPr lang="en-US" dirty="0"/>
              <a:t>- an element of design that is three-dimensional &amp; encloses </a:t>
            </a:r>
            <a:r>
              <a:rPr lang="en-US" i="1" dirty="0"/>
              <a:t>volume</a:t>
            </a:r>
            <a:r>
              <a:rPr lang="en-US" dirty="0"/>
              <a:t>.</a:t>
            </a:r>
          </a:p>
          <a:p>
            <a:pPr marL="0" indent="0">
              <a:buNone/>
            </a:pPr>
            <a:endParaRPr lang="en-US" dirty="0"/>
          </a:p>
        </p:txBody>
      </p:sp>
      <p:pic>
        <p:nvPicPr>
          <p:cNvPr id="5" name="Picture 4">
            <a:extLst>
              <a:ext uri="{FF2B5EF4-FFF2-40B4-BE49-F238E27FC236}">
                <a16:creationId xmlns:a16="http://schemas.microsoft.com/office/drawing/2014/main" id="{6CDF1376-5947-4147-9FD3-B0BD55FEBD41}"/>
              </a:ext>
            </a:extLst>
          </p:cNvPr>
          <p:cNvPicPr>
            <a:picLocks noChangeAspect="1"/>
          </p:cNvPicPr>
          <p:nvPr/>
        </p:nvPicPr>
        <p:blipFill>
          <a:blip r:embed="rId2"/>
          <a:stretch>
            <a:fillRect/>
          </a:stretch>
        </p:blipFill>
        <p:spPr>
          <a:xfrm>
            <a:off x="2487060" y="1588957"/>
            <a:ext cx="3220250" cy="4849318"/>
          </a:xfrm>
          <a:prstGeom prst="rect">
            <a:avLst/>
          </a:prstGeom>
        </p:spPr>
      </p:pic>
      <p:pic>
        <p:nvPicPr>
          <p:cNvPr id="7" name="Picture 6">
            <a:extLst>
              <a:ext uri="{FF2B5EF4-FFF2-40B4-BE49-F238E27FC236}">
                <a16:creationId xmlns:a16="http://schemas.microsoft.com/office/drawing/2014/main" id="{A498DCFF-92E7-AE45-B706-67D3DB167AD4}"/>
              </a:ext>
            </a:extLst>
          </p:cNvPr>
          <p:cNvPicPr>
            <a:picLocks noChangeAspect="1"/>
          </p:cNvPicPr>
          <p:nvPr/>
        </p:nvPicPr>
        <p:blipFill>
          <a:blip r:embed="rId3"/>
          <a:stretch>
            <a:fillRect/>
          </a:stretch>
        </p:blipFill>
        <p:spPr>
          <a:xfrm>
            <a:off x="6386538" y="2383424"/>
            <a:ext cx="4892311" cy="3249637"/>
          </a:xfrm>
          <a:prstGeom prst="rect">
            <a:avLst/>
          </a:prstGeom>
        </p:spPr>
      </p:pic>
    </p:spTree>
    <p:extLst>
      <p:ext uri="{BB962C8B-B14F-4D97-AF65-F5344CB8AC3E}">
        <p14:creationId xmlns:p14="http://schemas.microsoft.com/office/powerpoint/2010/main" val="1069868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CF9DF-C156-0D41-A056-268015713A43}"/>
              </a:ext>
            </a:extLst>
          </p:cNvPr>
          <p:cNvSpPr>
            <a:spLocks noGrp="1"/>
          </p:cNvSpPr>
          <p:nvPr>
            <p:ph type="ctrTitle"/>
          </p:nvPr>
        </p:nvSpPr>
        <p:spPr/>
        <p:txBody>
          <a:bodyPr/>
          <a:lstStyle/>
          <a:p>
            <a:r>
              <a:rPr lang="en-US" b="1" dirty="0"/>
              <a:t>EXPLORING</a:t>
            </a:r>
          </a:p>
        </p:txBody>
      </p:sp>
      <p:sp>
        <p:nvSpPr>
          <p:cNvPr id="3" name="Subtitle 2">
            <a:extLst>
              <a:ext uri="{FF2B5EF4-FFF2-40B4-BE49-F238E27FC236}">
                <a16:creationId xmlns:a16="http://schemas.microsoft.com/office/drawing/2014/main" id="{A992CCD7-BC21-B847-ADEB-895843113A7D}"/>
              </a:ext>
            </a:extLst>
          </p:cNvPr>
          <p:cNvSpPr>
            <a:spLocks noGrp="1"/>
          </p:cNvSpPr>
          <p:nvPr>
            <p:ph type="subTitle" idx="1"/>
          </p:nvPr>
        </p:nvSpPr>
        <p:spPr/>
        <p:txBody>
          <a:bodyPr/>
          <a:lstStyle/>
          <a:p>
            <a:r>
              <a:rPr lang="en-US" dirty="0"/>
              <a:t>THE MEDIUM: WIRE AND REED</a:t>
            </a:r>
          </a:p>
        </p:txBody>
      </p:sp>
    </p:spTree>
    <p:extLst>
      <p:ext uri="{BB962C8B-B14F-4D97-AF65-F5344CB8AC3E}">
        <p14:creationId xmlns:p14="http://schemas.microsoft.com/office/powerpoint/2010/main" val="3604166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02C84-A89F-C246-80A5-D3ADB0923F82}"/>
              </a:ext>
            </a:extLst>
          </p:cNvPr>
          <p:cNvSpPr>
            <a:spLocks noGrp="1"/>
          </p:cNvSpPr>
          <p:nvPr>
            <p:ph type="title"/>
          </p:nvPr>
        </p:nvSpPr>
        <p:spPr/>
        <p:txBody>
          <a:bodyPr/>
          <a:lstStyle/>
          <a:p>
            <a:r>
              <a:rPr lang="en-US" b="1" dirty="0"/>
              <a:t>WIRE</a:t>
            </a:r>
          </a:p>
        </p:txBody>
      </p:sp>
      <p:sp>
        <p:nvSpPr>
          <p:cNvPr id="3" name="Content Placeholder 2">
            <a:extLst>
              <a:ext uri="{FF2B5EF4-FFF2-40B4-BE49-F238E27FC236}">
                <a16:creationId xmlns:a16="http://schemas.microsoft.com/office/drawing/2014/main" id="{9736AB1C-30B8-7442-8BAF-70AB23DB6477}"/>
              </a:ext>
            </a:extLst>
          </p:cNvPr>
          <p:cNvSpPr>
            <a:spLocks noGrp="1"/>
          </p:cNvSpPr>
          <p:nvPr>
            <p:ph idx="1"/>
          </p:nvPr>
        </p:nvSpPr>
        <p:spPr/>
        <p:txBody>
          <a:bodyPr/>
          <a:lstStyle/>
          <a:p>
            <a:pPr marL="0" indent="0">
              <a:buNone/>
            </a:pPr>
            <a:r>
              <a:rPr lang="en-US" dirty="0"/>
              <a:t>A usually pliable metallic/steel strand made in many lengths and diameters </a:t>
            </a:r>
            <a:r>
              <a:rPr lang="en-US" b="1" dirty="0"/>
              <a:t>(gauges).</a:t>
            </a:r>
          </a:p>
          <a:p>
            <a:pPr marL="0" indent="0">
              <a:buNone/>
            </a:pPr>
            <a:endParaRPr lang="en-US" b="1" dirty="0"/>
          </a:p>
          <a:p>
            <a:pPr marL="0" indent="0">
              <a:buNone/>
            </a:pPr>
            <a:r>
              <a:rPr lang="en-US" b="1" dirty="0"/>
              <a:t>Anneal -  </a:t>
            </a:r>
            <a:r>
              <a:rPr lang="en-US" dirty="0"/>
              <a:t>to heat metal and let it cool to make it softer/more workable and make it less brittle. </a:t>
            </a:r>
          </a:p>
          <a:p>
            <a:pPr marL="0" indent="0">
              <a:buNone/>
            </a:pPr>
            <a:endParaRPr lang="en-US" dirty="0"/>
          </a:p>
        </p:txBody>
      </p:sp>
      <p:pic>
        <p:nvPicPr>
          <p:cNvPr id="4" name="Picture 3">
            <a:extLst>
              <a:ext uri="{FF2B5EF4-FFF2-40B4-BE49-F238E27FC236}">
                <a16:creationId xmlns:a16="http://schemas.microsoft.com/office/drawing/2014/main" id="{D57C884A-416A-A04A-8383-A284D74970D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893734" y="3836080"/>
            <a:ext cx="6841460" cy="3021920"/>
          </a:xfrm>
          <a:prstGeom prst="rect">
            <a:avLst/>
          </a:prstGeom>
          <a:noFill/>
        </p:spPr>
      </p:pic>
    </p:spTree>
    <p:extLst>
      <p:ext uri="{BB962C8B-B14F-4D97-AF65-F5344CB8AC3E}">
        <p14:creationId xmlns:p14="http://schemas.microsoft.com/office/powerpoint/2010/main" val="2467917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56FAB2-B0F5-734C-BA34-251C017103D9}"/>
              </a:ext>
            </a:extLst>
          </p:cNvPr>
          <p:cNvPicPr>
            <a:picLocks noChangeAspect="1"/>
          </p:cNvPicPr>
          <p:nvPr/>
        </p:nvPicPr>
        <p:blipFill>
          <a:blip r:embed="rId2"/>
          <a:stretch>
            <a:fillRect/>
          </a:stretch>
        </p:blipFill>
        <p:spPr>
          <a:xfrm>
            <a:off x="838200" y="1690688"/>
            <a:ext cx="3132357" cy="2931886"/>
          </a:xfrm>
          <a:prstGeom prst="rect">
            <a:avLst/>
          </a:prstGeom>
        </p:spPr>
      </p:pic>
      <p:sp>
        <p:nvSpPr>
          <p:cNvPr id="2" name="Title 1">
            <a:extLst>
              <a:ext uri="{FF2B5EF4-FFF2-40B4-BE49-F238E27FC236}">
                <a16:creationId xmlns:a16="http://schemas.microsoft.com/office/drawing/2014/main" id="{287E91A5-47E2-D846-850F-C624463D3CA9}"/>
              </a:ext>
            </a:extLst>
          </p:cNvPr>
          <p:cNvSpPr>
            <a:spLocks noGrp="1"/>
          </p:cNvSpPr>
          <p:nvPr>
            <p:ph type="title"/>
          </p:nvPr>
        </p:nvSpPr>
        <p:spPr/>
        <p:txBody>
          <a:bodyPr/>
          <a:lstStyle/>
          <a:p>
            <a:r>
              <a:rPr lang="en-US" b="1" dirty="0"/>
              <a:t>WIRE TOOLS</a:t>
            </a:r>
          </a:p>
        </p:txBody>
      </p:sp>
      <p:sp>
        <p:nvSpPr>
          <p:cNvPr id="3" name="Content Placeholder 2">
            <a:extLst>
              <a:ext uri="{FF2B5EF4-FFF2-40B4-BE49-F238E27FC236}">
                <a16:creationId xmlns:a16="http://schemas.microsoft.com/office/drawing/2014/main" id="{B025608E-AF52-2140-9903-57B768E7C169}"/>
              </a:ext>
            </a:extLst>
          </p:cNvPr>
          <p:cNvSpPr>
            <a:spLocks noGrp="1"/>
          </p:cNvSpPr>
          <p:nvPr>
            <p:ph idx="1"/>
          </p:nvPr>
        </p:nvSpPr>
        <p:spPr>
          <a:xfrm>
            <a:off x="838200" y="1825625"/>
            <a:ext cx="2456543" cy="453118"/>
          </a:xfrm>
        </p:spPr>
        <p:txBody>
          <a:bodyPr>
            <a:normAutofit lnSpcReduction="10000"/>
          </a:bodyPr>
          <a:lstStyle/>
          <a:p>
            <a:pPr marL="0" indent="0">
              <a:buNone/>
            </a:pPr>
            <a:r>
              <a:rPr lang="en-US" dirty="0"/>
              <a:t>Cutters</a:t>
            </a:r>
          </a:p>
        </p:txBody>
      </p:sp>
      <p:sp>
        <p:nvSpPr>
          <p:cNvPr id="6" name="Content Placeholder 2">
            <a:extLst>
              <a:ext uri="{FF2B5EF4-FFF2-40B4-BE49-F238E27FC236}">
                <a16:creationId xmlns:a16="http://schemas.microsoft.com/office/drawing/2014/main" id="{0BAB6FB4-9F56-C941-8DC1-863489143473}"/>
              </a:ext>
            </a:extLst>
          </p:cNvPr>
          <p:cNvSpPr txBox="1">
            <a:spLocks/>
          </p:cNvSpPr>
          <p:nvPr/>
        </p:nvSpPr>
        <p:spPr>
          <a:xfrm>
            <a:off x="4867728" y="4155623"/>
            <a:ext cx="2456543" cy="453118"/>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Round Nose Pliers</a:t>
            </a:r>
          </a:p>
        </p:txBody>
      </p:sp>
      <p:pic>
        <p:nvPicPr>
          <p:cNvPr id="8" name="Picture 7">
            <a:extLst>
              <a:ext uri="{FF2B5EF4-FFF2-40B4-BE49-F238E27FC236}">
                <a16:creationId xmlns:a16="http://schemas.microsoft.com/office/drawing/2014/main" id="{017CD7CA-7774-9741-912E-C987A4087AAC}"/>
              </a:ext>
            </a:extLst>
          </p:cNvPr>
          <p:cNvPicPr>
            <a:picLocks noChangeAspect="1"/>
          </p:cNvPicPr>
          <p:nvPr/>
        </p:nvPicPr>
        <p:blipFill>
          <a:blip r:embed="rId3"/>
          <a:stretch>
            <a:fillRect/>
          </a:stretch>
        </p:blipFill>
        <p:spPr>
          <a:xfrm>
            <a:off x="4867728" y="4622574"/>
            <a:ext cx="3175000" cy="1676400"/>
          </a:xfrm>
          <a:prstGeom prst="rect">
            <a:avLst/>
          </a:prstGeom>
        </p:spPr>
      </p:pic>
      <p:pic>
        <p:nvPicPr>
          <p:cNvPr id="10" name="Picture 9">
            <a:extLst>
              <a:ext uri="{FF2B5EF4-FFF2-40B4-BE49-F238E27FC236}">
                <a16:creationId xmlns:a16="http://schemas.microsoft.com/office/drawing/2014/main" id="{8BB3A733-1EC2-9040-8ED6-457041B82080}"/>
              </a:ext>
            </a:extLst>
          </p:cNvPr>
          <p:cNvPicPr>
            <a:picLocks noChangeAspect="1"/>
          </p:cNvPicPr>
          <p:nvPr/>
        </p:nvPicPr>
        <p:blipFill>
          <a:blip r:embed="rId4"/>
          <a:stretch>
            <a:fillRect/>
          </a:stretch>
        </p:blipFill>
        <p:spPr>
          <a:xfrm>
            <a:off x="8221442" y="1519352"/>
            <a:ext cx="2692400" cy="2755900"/>
          </a:xfrm>
          <a:prstGeom prst="rect">
            <a:avLst/>
          </a:prstGeom>
        </p:spPr>
      </p:pic>
      <p:sp>
        <p:nvSpPr>
          <p:cNvPr id="11" name="Content Placeholder 2">
            <a:extLst>
              <a:ext uri="{FF2B5EF4-FFF2-40B4-BE49-F238E27FC236}">
                <a16:creationId xmlns:a16="http://schemas.microsoft.com/office/drawing/2014/main" id="{1B518528-20EE-0942-98D3-7FBF6FC1CF63}"/>
              </a:ext>
            </a:extLst>
          </p:cNvPr>
          <p:cNvSpPr txBox="1">
            <a:spLocks/>
          </p:cNvSpPr>
          <p:nvPr/>
        </p:nvSpPr>
        <p:spPr>
          <a:xfrm>
            <a:off x="6455228" y="626552"/>
            <a:ext cx="2456543" cy="4531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Flat Nose Pliers</a:t>
            </a:r>
          </a:p>
        </p:txBody>
      </p:sp>
      <p:pic>
        <p:nvPicPr>
          <p:cNvPr id="7" name="Picture 6">
            <a:extLst>
              <a:ext uri="{FF2B5EF4-FFF2-40B4-BE49-F238E27FC236}">
                <a16:creationId xmlns:a16="http://schemas.microsoft.com/office/drawing/2014/main" id="{545C2649-221F-5445-8480-5E9D1DBCE80E}"/>
              </a:ext>
            </a:extLst>
          </p:cNvPr>
          <p:cNvPicPr>
            <a:picLocks noChangeAspect="1"/>
          </p:cNvPicPr>
          <p:nvPr/>
        </p:nvPicPr>
        <p:blipFill>
          <a:blip r:embed="rId5"/>
          <a:stretch>
            <a:fillRect/>
          </a:stretch>
        </p:blipFill>
        <p:spPr>
          <a:xfrm>
            <a:off x="4918755" y="1075985"/>
            <a:ext cx="2405516" cy="2405516"/>
          </a:xfrm>
          <a:prstGeom prst="rect">
            <a:avLst/>
          </a:prstGeom>
        </p:spPr>
      </p:pic>
      <p:sp>
        <p:nvSpPr>
          <p:cNvPr id="4" name="TextBox 3">
            <a:extLst>
              <a:ext uri="{FF2B5EF4-FFF2-40B4-BE49-F238E27FC236}">
                <a16:creationId xmlns:a16="http://schemas.microsoft.com/office/drawing/2014/main" id="{FC1605FF-DE4C-DC4A-ADC4-9DE3B54D09CC}"/>
              </a:ext>
            </a:extLst>
          </p:cNvPr>
          <p:cNvSpPr txBox="1"/>
          <p:nvPr/>
        </p:nvSpPr>
        <p:spPr>
          <a:xfrm>
            <a:off x="8042728" y="4608741"/>
            <a:ext cx="3958772" cy="1569660"/>
          </a:xfrm>
          <a:prstGeom prst="rect">
            <a:avLst/>
          </a:prstGeom>
          <a:noFill/>
        </p:spPr>
        <p:txBody>
          <a:bodyPr wrap="square" rtlCol="0">
            <a:spAutoFit/>
          </a:bodyPr>
          <a:lstStyle/>
          <a:p>
            <a:r>
              <a:rPr lang="en-US" sz="2400" dirty="0"/>
              <a:t>Pliers - Tools that are used to manipulate wire, such as making sharp angles and curves.</a:t>
            </a:r>
          </a:p>
        </p:txBody>
      </p:sp>
    </p:spTree>
    <p:extLst>
      <p:ext uri="{BB962C8B-B14F-4D97-AF65-F5344CB8AC3E}">
        <p14:creationId xmlns:p14="http://schemas.microsoft.com/office/powerpoint/2010/main" val="42434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A32E1-7628-CE4E-B67A-40CE2A88102A}"/>
              </a:ext>
            </a:extLst>
          </p:cNvPr>
          <p:cNvSpPr>
            <a:spLocks noGrp="1"/>
          </p:cNvSpPr>
          <p:nvPr>
            <p:ph type="title"/>
          </p:nvPr>
        </p:nvSpPr>
        <p:spPr/>
        <p:txBody>
          <a:bodyPr/>
          <a:lstStyle/>
          <a:p>
            <a:r>
              <a:rPr lang="en-US" b="1" dirty="0"/>
              <a:t>WIRE TECHNIQUES</a:t>
            </a:r>
          </a:p>
        </p:txBody>
      </p:sp>
      <p:sp>
        <p:nvSpPr>
          <p:cNvPr id="3" name="Content Placeholder 2">
            <a:extLst>
              <a:ext uri="{FF2B5EF4-FFF2-40B4-BE49-F238E27FC236}">
                <a16:creationId xmlns:a16="http://schemas.microsoft.com/office/drawing/2014/main" id="{2D467B94-27C1-8344-9769-D39A7A95A906}"/>
              </a:ext>
            </a:extLst>
          </p:cNvPr>
          <p:cNvSpPr>
            <a:spLocks noGrp="1"/>
          </p:cNvSpPr>
          <p:nvPr>
            <p:ph idx="1"/>
          </p:nvPr>
        </p:nvSpPr>
        <p:spPr>
          <a:xfrm>
            <a:off x="838200" y="1825625"/>
            <a:ext cx="4967514" cy="4351338"/>
          </a:xfrm>
        </p:spPr>
        <p:txBody>
          <a:bodyPr>
            <a:normAutofit/>
          </a:bodyPr>
          <a:lstStyle/>
          <a:p>
            <a:r>
              <a:rPr lang="en-US" b="1" dirty="0"/>
              <a:t>Twisting/Wrapping </a:t>
            </a:r>
            <a:r>
              <a:rPr lang="en-US" dirty="0"/>
              <a:t>- two pieces of wire bound together in a spiral configuration – (covers length of wire)</a:t>
            </a:r>
            <a:r>
              <a:rPr lang="en-US" b="1" dirty="0"/>
              <a:t>/</a:t>
            </a:r>
            <a:r>
              <a:rPr lang="en-US" dirty="0"/>
              <a:t> one material covers another.</a:t>
            </a:r>
          </a:p>
          <a:p>
            <a:pPr marL="0" lvl="0" indent="0">
              <a:buNone/>
            </a:pPr>
            <a:endParaRPr lang="en-US" dirty="0"/>
          </a:p>
          <a:p>
            <a:pPr lvl="0"/>
            <a:r>
              <a:rPr lang="en-US" b="1" dirty="0"/>
              <a:t>Crimping</a:t>
            </a:r>
            <a:r>
              <a:rPr lang="en-US" dirty="0"/>
              <a:t>- uses pliers, squeeze the wire tight – also used to place a sharp angle into the wire.</a:t>
            </a:r>
          </a:p>
          <a:p>
            <a:pPr marL="0" lv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07C5F586-BE96-7F46-AB44-474C05B779E6}"/>
              </a:ext>
            </a:extLst>
          </p:cNvPr>
          <p:cNvPicPr>
            <a:picLocks noChangeAspect="1"/>
          </p:cNvPicPr>
          <p:nvPr/>
        </p:nvPicPr>
        <p:blipFill rotWithShape="1">
          <a:blip r:embed="rId3"/>
          <a:srcRect l="19485" t="26183" r="14974" b="24218"/>
          <a:stretch/>
        </p:blipFill>
        <p:spPr>
          <a:xfrm>
            <a:off x="7043587" y="1221832"/>
            <a:ext cx="2636910" cy="1995501"/>
          </a:xfrm>
          <a:prstGeom prst="rect">
            <a:avLst/>
          </a:prstGeom>
        </p:spPr>
      </p:pic>
      <p:pic>
        <p:nvPicPr>
          <p:cNvPr id="11" name="Picture 10">
            <a:extLst>
              <a:ext uri="{FF2B5EF4-FFF2-40B4-BE49-F238E27FC236}">
                <a16:creationId xmlns:a16="http://schemas.microsoft.com/office/drawing/2014/main" id="{9F7DD8DB-B0EA-2040-A69E-D79BA3B519EA}"/>
              </a:ext>
            </a:extLst>
          </p:cNvPr>
          <p:cNvPicPr>
            <a:picLocks noChangeAspect="1"/>
          </p:cNvPicPr>
          <p:nvPr/>
        </p:nvPicPr>
        <p:blipFill>
          <a:blip r:embed="rId4"/>
          <a:stretch>
            <a:fillRect/>
          </a:stretch>
        </p:blipFill>
        <p:spPr>
          <a:xfrm>
            <a:off x="6551990" y="4390761"/>
            <a:ext cx="3162300" cy="1016000"/>
          </a:xfrm>
          <a:prstGeom prst="rect">
            <a:avLst/>
          </a:prstGeom>
        </p:spPr>
      </p:pic>
      <p:pic>
        <p:nvPicPr>
          <p:cNvPr id="7" name="Picture 6">
            <a:extLst>
              <a:ext uri="{FF2B5EF4-FFF2-40B4-BE49-F238E27FC236}">
                <a16:creationId xmlns:a16="http://schemas.microsoft.com/office/drawing/2014/main" id="{6A41AFA5-7846-174F-A4A2-FEB5E20E9179}"/>
              </a:ext>
            </a:extLst>
          </p:cNvPr>
          <p:cNvPicPr>
            <a:picLocks noChangeAspect="1"/>
          </p:cNvPicPr>
          <p:nvPr/>
        </p:nvPicPr>
        <p:blipFill>
          <a:blip r:embed="rId5"/>
          <a:stretch>
            <a:fillRect/>
          </a:stretch>
        </p:blipFill>
        <p:spPr>
          <a:xfrm>
            <a:off x="9885438" y="1053572"/>
            <a:ext cx="1841500" cy="2743200"/>
          </a:xfrm>
          <a:prstGeom prst="rect">
            <a:avLst/>
          </a:prstGeom>
        </p:spPr>
      </p:pic>
    </p:spTree>
    <p:extLst>
      <p:ext uri="{BB962C8B-B14F-4D97-AF65-F5344CB8AC3E}">
        <p14:creationId xmlns:p14="http://schemas.microsoft.com/office/powerpoint/2010/main" val="3824082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49FDE-0BBF-7D43-B8E2-9E731A1BF8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AFA8ECE-AE44-804E-8F2C-DD6AADF3D26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CF54DFE-64FD-A94B-A1A5-07EF539909FA}"/>
              </a:ext>
            </a:extLst>
          </p:cNvPr>
          <p:cNvPicPr>
            <a:picLocks noChangeAspect="1"/>
          </p:cNvPicPr>
          <p:nvPr/>
        </p:nvPicPr>
        <p:blipFill>
          <a:blip r:embed="rId2"/>
          <a:stretch>
            <a:fillRect/>
          </a:stretch>
        </p:blipFill>
        <p:spPr>
          <a:xfrm>
            <a:off x="838200" y="1759671"/>
            <a:ext cx="3157927" cy="2368445"/>
          </a:xfrm>
          <a:prstGeom prst="rect">
            <a:avLst/>
          </a:prstGeom>
        </p:spPr>
      </p:pic>
      <p:pic>
        <p:nvPicPr>
          <p:cNvPr id="5" name="Picture 4">
            <a:extLst>
              <a:ext uri="{FF2B5EF4-FFF2-40B4-BE49-F238E27FC236}">
                <a16:creationId xmlns:a16="http://schemas.microsoft.com/office/drawing/2014/main" id="{680707CA-5C3D-734F-87AD-20A6ECB8C759}"/>
              </a:ext>
            </a:extLst>
          </p:cNvPr>
          <p:cNvPicPr>
            <a:picLocks noChangeAspect="1"/>
          </p:cNvPicPr>
          <p:nvPr/>
        </p:nvPicPr>
        <p:blipFill rotWithShape="1">
          <a:blip r:embed="rId3"/>
          <a:srcRect l="19485" t="26183" r="14974" b="24218"/>
          <a:stretch/>
        </p:blipFill>
        <p:spPr>
          <a:xfrm>
            <a:off x="7043587" y="1221832"/>
            <a:ext cx="2636910" cy="1995501"/>
          </a:xfrm>
          <a:prstGeom prst="rect">
            <a:avLst/>
          </a:prstGeom>
        </p:spPr>
      </p:pic>
      <p:pic>
        <p:nvPicPr>
          <p:cNvPr id="6" name="Picture 5">
            <a:extLst>
              <a:ext uri="{FF2B5EF4-FFF2-40B4-BE49-F238E27FC236}">
                <a16:creationId xmlns:a16="http://schemas.microsoft.com/office/drawing/2014/main" id="{FA9E1944-F738-344B-95AD-BE26D84EA36E}"/>
              </a:ext>
            </a:extLst>
          </p:cNvPr>
          <p:cNvPicPr>
            <a:picLocks noChangeAspect="1"/>
          </p:cNvPicPr>
          <p:nvPr/>
        </p:nvPicPr>
        <p:blipFill>
          <a:blip r:embed="rId4"/>
          <a:stretch>
            <a:fillRect/>
          </a:stretch>
        </p:blipFill>
        <p:spPr>
          <a:xfrm>
            <a:off x="6551990" y="4390761"/>
            <a:ext cx="3162300" cy="1016000"/>
          </a:xfrm>
          <a:prstGeom prst="rect">
            <a:avLst/>
          </a:prstGeom>
        </p:spPr>
      </p:pic>
      <p:pic>
        <p:nvPicPr>
          <p:cNvPr id="7" name="Picture 6">
            <a:extLst>
              <a:ext uri="{FF2B5EF4-FFF2-40B4-BE49-F238E27FC236}">
                <a16:creationId xmlns:a16="http://schemas.microsoft.com/office/drawing/2014/main" id="{4055A2A0-389E-AE42-AAD8-1D4930A828D7}"/>
              </a:ext>
            </a:extLst>
          </p:cNvPr>
          <p:cNvPicPr>
            <a:picLocks noChangeAspect="1"/>
          </p:cNvPicPr>
          <p:nvPr/>
        </p:nvPicPr>
        <p:blipFill>
          <a:blip r:embed="rId5"/>
          <a:stretch>
            <a:fillRect/>
          </a:stretch>
        </p:blipFill>
        <p:spPr>
          <a:xfrm>
            <a:off x="9885438" y="1053572"/>
            <a:ext cx="1841500" cy="2743200"/>
          </a:xfrm>
          <a:prstGeom prst="rect">
            <a:avLst/>
          </a:prstGeom>
        </p:spPr>
      </p:pic>
    </p:spTree>
    <p:extLst>
      <p:ext uri="{BB962C8B-B14F-4D97-AF65-F5344CB8AC3E}">
        <p14:creationId xmlns:p14="http://schemas.microsoft.com/office/powerpoint/2010/main" val="4259656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B4514-5991-FB44-A261-BACA7FDA1992}"/>
              </a:ext>
            </a:extLst>
          </p:cNvPr>
          <p:cNvSpPr>
            <a:spLocks noGrp="1"/>
          </p:cNvSpPr>
          <p:nvPr>
            <p:ph type="title"/>
          </p:nvPr>
        </p:nvSpPr>
        <p:spPr/>
        <p:txBody>
          <a:bodyPr/>
          <a:lstStyle/>
          <a:p>
            <a:r>
              <a:rPr lang="en-US" dirty="0"/>
              <a:t>Art Problems</a:t>
            </a:r>
          </a:p>
        </p:txBody>
      </p:sp>
      <p:sp>
        <p:nvSpPr>
          <p:cNvPr id="3" name="Content Placeholder 2">
            <a:extLst>
              <a:ext uri="{FF2B5EF4-FFF2-40B4-BE49-F238E27FC236}">
                <a16:creationId xmlns:a16="http://schemas.microsoft.com/office/drawing/2014/main" id="{7D581236-96A2-AC42-BD6D-0AD0E7F4EBE8}"/>
              </a:ext>
            </a:extLst>
          </p:cNvPr>
          <p:cNvSpPr>
            <a:spLocks noGrp="1"/>
          </p:cNvSpPr>
          <p:nvPr>
            <p:ph idx="1"/>
          </p:nvPr>
        </p:nvSpPr>
        <p:spPr/>
        <p:txBody>
          <a:bodyPr>
            <a:normAutofit/>
          </a:bodyPr>
          <a:lstStyle/>
          <a:p>
            <a:pPr marL="0" indent="0">
              <a:buNone/>
            </a:pPr>
            <a:r>
              <a:rPr lang="en-US" sz="3200" dirty="0"/>
              <a:t>- Problem</a:t>
            </a:r>
          </a:p>
          <a:p>
            <a:pPr marL="0" indent="0">
              <a:buNone/>
            </a:pPr>
            <a:r>
              <a:rPr lang="en-US" sz="3200" dirty="0"/>
              <a:t>- Conceptualize</a:t>
            </a:r>
          </a:p>
          <a:p>
            <a:pPr marL="0" indent="0">
              <a:buNone/>
            </a:pPr>
            <a:r>
              <a:rPr lang="en-US" sz="3200" dirty="0"/>
              <a:t>- Explore Medium</a:t>
            </a:r>
          </a:p>
          <a:p>
            <a:pPr marL="0" indent="0">
              <a:buNone/>
            </a:pPr>
            <a:r>
              <a:rPr lang="en-US" sz="3200" dirty="0"/>
              <a:t>- Plan</a:t>
            </a:r>
          </a:p>
          <a:p>
            <a:pPr marL="0" indent="0">
              <a:buNone/>
            </a:pPr>
            <a:r>
              <a:rPr lang="en-US" sz="3200" dirty="0"/>
              <a:t>- Translate into 3D form</a:t>
            </a:r>
          </a:p>
          <a:p>
            <a:pPr marL="0" indent="0">
              <a:buNone/>
            </a:pPr>
            <a:r>
              <a:rPr lang="en-US" sz="3200" dirty="0"/>
              <a:t>- Document work</a:t>
            </a:r>
          </a:p>
          <a:p>
            <a:pPr marL="0" indent="0">
              <a:buNone/>
            </a:pPr>
            <a:r>
              <a:rPr lang="en-US" sz="3200" dirty="0"/>
              <a:t>- Reflect</a:t>
            </a:r>
          </a:p>
        </p:txBody>
      </p:sp>
    </p:spTree>
    <p:extLst>
      <p:ext uri="{BB962C8B-B14F-4D97-AF65-F5344CB8AC3E}">
        <p14:creationId xmlns:p14="http://schemas.microsoft.com/office/powerpoint/2010/main" val="554125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FA169-BE28-8C44-B3C1-264AC499C166}"/>
              </a:ext>
            </a:extLst>
          </p:cNvPr>
          <p:cNvSpPr>
            <a:spLocks noGrp="1"/>
          </p:cNvSpPr>
          <p:nvPr>
            <p:ph type="title"/>
          </p:nvPr>
        </p:nvSpPr>
        <p:spPr/>
        <p:txBody>
          <a:bodyPr/>
          <a:lstStyle/>
          <a:p>
            <a:r>
              <a:rPr lang="en-US" b="1" dirty="0"/>
              <a:t>WIRE TECHNIQUES </a:t>
            </a:r>
          </a:p>
        </p:txBody>
      </p:sp>
      <p:pic>
        <p:nvPicPr>
          <p:cNvPr id="5" name="Picture 4">
            <a:extLst>
              <a:ext uri="{FF2B5EF4-FFF2-40B4-BE49-F238E27FC236}">
                <a16:creationId xmlns:a16="http://schemas.microsoft.com/office/drawing/2014/main" id="{D8A45457-0780-2643-874E-CFF34010B72A}"/>
              </a:ext>
            </a:extLst>
          </p:cNvPr>
          <p:cNvPicPr>
            <a:picLocks noChangeAspect="1"/>
          </p:cNvPicPr>
          <p:nvPr/>
        </p:nvPicPr>
        <p:blipFill>
          <a:blip r:embed="rId2"/>
          <a:stretch>
            <a:fillRect/>
          </a:stretch>
        </p:blipFill>
        <p:spPr>
          <a:xfrm>
            <a:off x="838200" y="1759671"/>
            <a:ext cx="3157927" cy="2368445"/>
          </a:xfrm>
          <a:prstGeom prst="rect">
            <a:avLst/>
          </a:prstGeom>
        </p:spPr>
      </p:pic>
      <p:sp>
        <p:nvSpPr>
          <p:cNvPr id="6" name="Content Placeholder 2">
            <a:extLst>
              <a:ext uri="{FF2B5EF4-FFF2-40B4-BE49-F238E27FC236}">
                <a16:creationId xmlns:a16="http://schemas.microsoft.com/office/drawing/2014/main" id="{DB1A7906-1530-E441-846B-F3A77D562C7C}"/>
              </a:ext>
            </a:extLst>
          </p:cNvPr>
          <p:cNvSpPr txBox="1">
            <a:spLocks/>
          </p:cNvSpPr>
          <p:nvPr/>
        </p:nvSpPr>
        <p:spPr>
          <a:xfrm>
            <a:off x="4428066" y="1975527"/>
            <a:ext cx="3767667" cy="39260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Hook and Eye – </a:t>
            </a:r>
            <a:r>
              <a:rPr lang="en-US" dirty="0"/>
              <a:t>a hook that inserts into a circle</a:t>
            </a:r>
          </a:p>
        </p:txBody>
      </p:sp>
    </p:spTree>
    <p:extLst>
      <p:ext uri="{BB962C8B-B14F-4D97-AF65-F5344CB8AC3E}">
        <p14:creationId xmlns:p14="http://schemas.microsoft.com/office/powerpoint/2010/main" val="3104555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473F6-CA30-0542-9069-21ED819DC1D0}"/>
              </a:ext>
            </a:extLst>
          </p:cNvPr>
          <p:cNvSpPr>
            <a:spLocks noGrp="1"/>
          </p:cNvSpPr>
          <p:nvPr>
            <p:ph type="title"/>
          </p:nvPr>
        </p:nvSpPr>
        <p:spPr/>
        <p:txBody>
          <a:bodyPr/>
          <a:lstStyle/>
          <a:p>
            <a:r>
              <a:rPr lang="en-US" b="1" dirty="0"/>
              <a:t>REED</a:t>
            </a:r>
          </a:p>
        </p:txBody>
      </p:sp>
      <p:sp>
        <p:nvSpPr>
          <p:cNvPr id="3" name="Content Placeholder 2">
            <a:extLst>
              <a:ext uri="{FF2B5EF4-FFF2-40B4-BE49-F238E27FC236}">
                <a16:creationId xmlns:a16="http://schemas.microsoft.com/office/drawing/2014/main" id="{B8DA5B1C-5215-5E45-81BF-3DC1A054D55C}"/>
              </a:ext>
            </a:extLst>
          </p:cNvPr>
          <p:cNvSpPr>
            <a:spLocks noGrp="1"/>
          </p:cNvSpPr>
          <p:nvPr>
            <p:ph idx="1"/>
          </p:nvPr>
        </p:nvSpPr>
        <p:spPr/>
        <p:txBody>
          <a:bodyPr/>
          <a:lstStyle/>
          <a:p>
            <a:pPr marL="0" indent="0">
              <a:buNone/>
            </a:pPr>
            <a:r>
              <a:rPr lang="en-US" dirty="0"/>
              <a:t>A tall, slender-leaved plant of the grass family that grows in water or on marshy ground.</a:t>
            </a:r>
          </a:p>
        </p:txBody>
      </p:sp>
      <p:pic>
        <p:nvPicPr>
          <p:cNvPr id="5" name="Picture 4">
            <a:extLst>
              <a:ext uri="{FF2B5EF4-FFF2-40B4-BE49-F238E27FC236}">
                <a16:creationId xmlns:a16="http://schemas.microsoft.com/office/drawing/2014/main" id="{C6062FCF-979F-6644-A612-090311D780E0}"/>
              </a:ext>
            </a:extLst>
          </p:cNvPr>
          <p:cNvPicPr>
            <a:picLocks noChangeAspect="1"/>
          </p:cNvPicPr>
          <p:nvPr/>
        </p:nvPicPr>
        <p:blipFill>
          <a:blip r:embed="rId2"/>
          <a:stretch>
            <a:fillRect/>
          </a:stretch>
        </p:blipFill>
        <p:spPr>
          <a:xfrm>
            <a:off x="4559508" y="2719153"/>
            <a:ext cx="4572000" cy="3848100"/>
          </a:xfrm>
          <a:prstGeom prst="rect">
            <a:avLst/>
          </a:prstGeom>
        </p:spPr>
      </p:pic>
    </p:spTree>
    <p:extLst>
      <p:ext uri="{BB962C8B-B14F-4D97-AF65-F5344CB8AC3E}">
        <p14:creationId xmlns:p14="http://schemas.microsoft.com/office/powerpoint/2010/main" val="2959854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A64F9-3B56-7548-8545-9507802C6201}"/>
              </a:ext>
            </a:extLst>
          </p:cNvPr>
          <p:cNvSpPr>
            <a:spLocks noGrp="1"/>
          </p:cNvSpPr>
          <p:nvPr>
            <p:ph type="title"/>
          </p:nvPr>
        </p:nvSpPr>
        <p:spPr/>
        <p:txBody>
          <a:bodyPr/>
          <a:lstStyle/>
          <a:p>
            <a:r>
              <a:rPr lang="en-US" dirty="0"/>
              <a:t>Wet Reed</a:t>
            </a:r>
          </a:p>
        </p:txBody>
      </p:sp>
      <p:sp>
        <p:nvSpPr>
          <p:cNvPr id="3" name="Content Placeholder 2">
            <a:extLst>
              <a:ext uri="{FF2B5EF4-FFF2-40B4-BE49-F238E27FC236}">
                <a16:creationId xmlns:a16="http://schemas.microsoft.com/office/drawing/2014/main" id="{92C9B85F-5638-8244-AC57-4D05BCB45D32}"/>
              </a:ext>
            </a:extLst>
          </p:cNvPr>
          <p:cNvSpPr>
            <a:spLocks noGrp="1"/>
          </p:cNvSpPr>
          <p:nvPr>
            <p:ph idx="1"/>
          </p:nvPr>
        </p:nvSpPr>
        <p:spPr>
          <a:xfrm>
            <a:off x="838200" y="1825625"/>
            <a:ext cx="5202836" cy="4351338"/>
          </a:xfrm>
        </p:spPr>
        <p:txBody>
          <a:bodyPr/>
          <a:lstStyle/>
          <a:p>
            <a:pPr marL="0" indent="0">
              <a:buNone/>
            </a:pPr>
            <a:r>
              <a:rPr lang="en-US" dirty="0"/>
              <a:t>Soak reed for an hour or more to make fiber more flexible.</a:t>
            </a:r>
          </a:p>
        </p:txBody>
      </p:sp>
      <p:pic>
        <p:nvPicPr>
          <p:cNvPr id="5" name="Picture 4">
            <a:extLst>
              <a:ext uri="{FF2B5EF4-FFF2-40B4-BE49-F238E27FC236}">
                <a16:creationId xmlns:a16="http://schemas.microsoft.com/office/drawing/2014/main" id="{F742A78C-DBBD-C347-A720-3E0F6F62AF90}"/>
              </a:ext>
            </a:extLst>
          </p:cNvPr>
          <p:cNvPicPr>
            <a:picLocks noChangeAspect="1"/>
          </p:cNvPicPr>
          <p:nvPr/>
        </p:nvPicPr>
        <p:blipFill>
          <a:blip r:embed="rId2"/>
          <a:stretch>
            <a:fillRect/>
          </a:stretch>
        </p:blipFill>
        <p:spPr>
          <a:xfrm>
            <a:off x="7024687" y="0"/>
            <a:ext cx="5167313" cy="6858000"/>
          </a:xfrm>
          <a:prstGeom prst="rect">
            <a:avLst/>
          </a:prstGeom>
        </p:spPr>
      </p:pic>
    </p:spTree>
    <p:extLst>
      <p:ext uri="{BB962C8B-B14F-4D97-AF65-F5344CB8AC3E}">
        <p14:creationId xmlns:p14="http://schemas.microsoft.com/office/powerpoint/2010/main" val="3150332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3A701-5999-1246-BFDA-A9FB3BD6046F}"/>
              </a:ext>
            </a:extLst>
          </p:cNvPr>
          <p:cNvSpPr>
            <a:spLocks noGrp="1"/>
          </p:cNvSpPr>
          <p:nvPr>
            <p:ph type="title"/>
          </p:nvPr>
        </p:nvSpPr>
        <p:spPr>
          <a:xfrm>
            <a:off x="253584" y="500062"/>
            <a:ext cx="10515600" cy="1325563"/>
          </a:xfrm>
        </p:spPr>
        <p:txBody>
          <a:bodyPr/>
          <a:lstStyle/>
          <a:p>
            <a:r>
              <a:rPr lang="en-US" dirty="0"/>
              <a:t>Shaping Wet Reed</a:t>
            </a:r>
          </a:p>
        </p:txBody>
      </p:sp>
      <p:sp>
        <p:nvSpPr>
          <p:cNvPr id="3" name="Content Placeholder 2">
            <a:extLst>
              <a:ext uri="{FF2B5EF4-FFF2-40B4-BE49-F238E27FC236}">
                <a16:creationId xmlns:a16="http://schemas.microsoft.com/office/drawing/2014/main" id="{65BC2B80-438F-B144-82A9-C527CB5DA0F0}"/>
              </a:ext>
            </a:extLst>
          </p:cNvPr>
          <p:cNvSpPr>
            <a:spLocks noGrp="1"/>
          </p:cNvSpPr>
          <p:nvPr>
            <p:ph idx="1"/>
          </p:nvPr>
        </p:nvSpPr>
        <p:spPr>
          <a:xfrm>
            <a:off x="253583" y="1825625"/>
            <a:ext cx="4243465" cy="4351338"/>
          </a:xfrm>
        </p:spPr>
        <p:txBody>
          <a:bodyPr/>
          <a:lstStyle/>
          <a:p>
            <a:pPr marL="0" indent="0">
              <a:buNone/>
            </a:pPr>
            <a:r>
              <a:rPr lang="en-US" dirty="0"/>
              <a:t>Once you have bent the reed in the shape you want, tape it down, or reinforce it in some way to stiffen overnight. </a:t>
            </a:r>
          </a:p>
        </p:txBody>
      </p:sp>
      <p:pic>
        <p:nvPicPr>
          <p:cNvPr id="5" name="Picture 4">
            <a:extLst>
              <a:ext uri="{FF2B5EF4-FFF2-40B4-BE49-F238E27FC236}">
                <a16:creationId xmlns:a16="http://schemas.microsoft.com/office/drawing/2014/main" id="{2E7F69D8-2515-C74E-A873-4AFDAEBD44DC}"/>
              </a:ext>
            </a:extLst>
          </p:cNvPr>
          <p:cNvPicPr>
            <a:picLocks noChangeAspect="1"/>
          </p:cNvPicPr>
          <p:nvPr/>
        </p:nvPicPr>
        <p:blipFill>
          <a:blip r:embed="rId2"/>
          <a:stretch>
            <a:fillRect/>
          </a:stretch>
        </p:blipFill>
        <p:spPr>
          <a:xfrm>
            <a:off x="4691922" y="869429"/>
            <a:ext cx="7235252" cy="5426439"/>
          </a:xfrm>
          <a:prstGeom prst="rect">
            <a:avLst/>
          </a:prstGeom>
        </p:spPr>
      </p:pic>
    </p:spTree>
    <p:extLst>
      <p:ext uri="{BB962C8B-B14F-4D97-AF65-F5344CB8AC3E}">
        <p14:creationId xmlns:p14="http://schemas.microsoft.com/office/powerpoint/2010/main" val="3122364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D0DB1-AC4C-BC4C-88E0-99F1A30F45A7}"/>
              </a:ext>
            </a:extLst>
          </p:cNvPr>
          <p:cNvSpPr>
            <a:spLocks noGrp="1"/>
          </p:cNvSpPr>
          <p:nvPr>
            <p:ph type="title"/>
          </p:nvPr>
        </p:nvSpPr>
        <p:spPr/>
        <p:txBody>
          <a:bodyPr/>
          <a:lstStyle/>
          <a:p>
            <a:r>
              <a:rPr lang="en-US" dirty="0"/>
              <a:t>Connection Techniques</a:t>
            </a:r>
          </a:p>
        </p:txBody>
      </p:sp>
      <p:sp>
        <p:nvSpPr>
          <p:cNvPr id="3" name="Content Placeholder 2">
            <a:extLst>
              <a:ext uri="{FF2B5EF4-FFF2-40B4-BE49-F238E27FC236}">
                <a16:creationId xmlns:a16="http://schemas.microsoft.com/office/drawing/2014/main" id="{E90E4849-B533-ED4B-9331-A2502E535ADC}"/>
              </a:ext>
            </a:extLst>
          </p:cNvPr>
          <p:cNvSpPr>
            <a:spLocks noGrp="1"/>
          </p:cNvSpPr>
          <p:nvPr>
            <p:ph idx="1"/>
          </p:nvPr>
        </p:nvSpPr>
        <p:spPr/>
        <p:txBody>
          <a:bodyPr/>
          <a:lstStyle/>
          <a:p>
            <a:pPr marL="0" indent="0">
              <a:buNone/>
            </a:pPr>
            <a:r>
              <a:rPr lang="en-US" dirty="0"/>
              <a:t>Knotting</a:t>
            </a:r>
          </a:p>
          <a:p>
            <a:pPr marL="0" indent="0">
              <a:buNone/>
            </a:pPr>
            <a:r>
              <a:rPr lang="en-US" dirty="0"/>
              <a:t>(Overlap)							Wire Wrapping</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Weaving</a:t>
            </a:r>
          </a:p>
        </p:txBody>
      </p:sp>
      <p:pic>
        <p:nvPicPr>
          <p:cNvPr id="5" name="Picture 4">
            <a:extLst>
              <a:ext uri="{FF2B5EF4-FFF2-40B4-BE49-F238E27FC236}">
                <a16:creationId xmlns:a16="http://schemas.microsoft.com/office/drawing/2014/main" id="{F518F3FF-498C-A84F-9F0E-616976F1CDD6}"/>
              </a:ext>
            </a:extLst>
          </p:cNvPr>
          <p:cNvPicPr>
            <a:picLocks noChangeAspect="1"/>
          </p:cNvPicPr>
          <p:nvPr/>
        </p:nvPicPr>
        <p:blipFill>
          <a:blip r:embed="rId2"/>
          <a:stretch>
            <a:fillRect/>
          </a:stretch>
        </p:blipFill>
        <p:spPr>
          <a:xfrm>
            <a:off x="2779980" y="1672924"/>
            <a:ext cx="2851325" cy="1936906"/>
          </a:xfrm>
          <a:prstGeom prst="rect">
            <a:avLst/>
          </a:prstGeom>
        </p:spPr>
      </p:pic>
      <p:pic>
        <p:nvPicPr>
          <p:cNvPr id="7" name="Picture 6">
            <a:extLst>
              <a:ext uri="{FF2B5EF4-FFF2-40B4-BE49-F238E27FC236}">
                <a16:creationId xmlns:a16="http://schemas.microsoft.com/office/drawing/2014/main" id="{CEA90E4B-6E7E-7B45-A68A-FDBAA41C24A1}"/>
              </a:ext>
            </a:extLst>
          </p:cNvPr>
          <p:cNvPicPr>
            <a:picLocks noChangeAspect="1"/>
          </p:cNvPicPr>
          <p:nvPr/>
        </p:nvPicPr>
        <p:blipFill>
          <a:blip r:embed="rId3"/>
          <a:stretch>
            <a:fillRect/>
          </a:stretch>
        </p:blipFill>
        <p:spPr>
          <a:xfrm>
            <a:off x="8141221" y="2914000"/>
            <a:ext cx="2741639" cy="3655519"/>
          </a:xfrm>
          <a:prstGeom prst="rect">
            <a:avLst/>
          </a:prstGeom>
        </p:spPr>
      </p:pic>
      <p:pic>
        <p:nvPicPr>
          <p:cNvPr id="9" name="Picture 8">
            <a:extLst>
              <a:ext uri="{FF2B5EF4-FFF2-40B4-BE49-F238E27FC236}">
                <a16:creationId xmlns:a16="http://schemas.microsoft.com/office/drawing/2014/main" id="{10186652-D5A7-1D4A-B955-40D9D46672BA}"/>
              </a:ext>
            </a:extLst>
          </p:cNvPr>
          <p:cNvPicPr>
            <a:picLocks noChangeAspect="1"/>
          </p:cNvPicPr>
          <p:nvPr/>
        </p:nvPicPr>
        <p:blipFill>
          <a:blip r:embed="rId4"/>
          <a:stretch>
            <a:fillRect/>
          </a:stretch>
        </p:blipFill>
        <p:spPr>
          <a:xfrm>
            <a:off x="3055913" y="4002386"/>
            <a:ext cx="3854554" cy="2567133"/>
          </a:xfrm>
          <a:prstGeom prst="rect">
            <a:avLst/>
          </a:prstGeom>
        </p:spPr>
      </p:pic>
    </p:spTree>
    <p:extLst>
      <p:ext uri="{BB962C8B-B14F-4D97-AF65-F5344CB8AC3E}">
        <p14:creationId xmlns:p14="http://schemas.microsoft.com/office/powerpoint/2010/main" val="16429788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79D8C-DB4F-2F41-ACD3-87B7C8BF634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7E2E7A5-7DE8-3648-9E99-EF61014874C6}"/>
              </a:ext>
            </a:extLst>
          </p:cNvPr>
          <p:cNvPicPr>
            <a:picLocks noGrp="1" noChangeAspect="1"/>
          </p:cNvPicPr>
          <p:nvPr>
            <p:ph idx="1"/>
          </p:nvPr>
        </p:nvPicPr>
        <p:blipFill>
          <a:blip r:embed="rId2"/>
          <a:stretch>
            <a:fillRect/>
          </a:stretch>
        </p:blipFill>
        <p:spPr>
          <a:xfrm>
            <a:off x="368069" y="365125"/>
            <a:ext cx="2739892" cy="6267807"/>
          </a:xfrm>
        </p:spPr>
      </p:pic>
      <p:pic>
        <p:nvPicPr>
          <p:cNvPr id="7" name="Picture 6">
            <a:extLst>
              <a:ext uri="{FF2B5EF4-FFF2-40B4-BE49-F238E27FC236}">
                <a16:creationId xmlns:a16="http://schemas.microsoft.com/office/drawing/2014/main" id="{A8045705-58C5-FA4F-932D-6CBD1E011ADB}"/>
              </a:ext>
            </a:extLst>
          </p:cNvPr>
          <p:cNvPicPr>
            <a:picLocks noChangeAspect="1"/>
          </p:cNvPicPr>
          <p:nvPr/>
        </p:nvPicPr>
        <p:blipFill>
          <a:blip r:embed="rId3"/>
          <a:stretch>
            <a:fillRect/>
          </a:stretch>
        </p:blipFill>
        <p:spPr>
          <a:xfrm>
            <a:off x="3321359" y="690562"/>
            <a:ext cx="4168355" cy="5616932"/>
          </a:xfrm>
          <a:prstGeom prst="rect">
            <a:avLst/>
          </a:prstGeom>
        </p:spPr>
      </p:pic>
      <p:pic>
        <p:nvPicPr>
          <p:cNvPr id="9" name="Picture 8">
            <a:extLst>
              <a:ext uri="{FF2B5EF4-FFF2-40B4-BE49-F238E27FC236}">
                <a16:creationId xmlns:a16="http://schemas.microsoft.com/office/drawing/2014/main" id="{E5A21741-B097-3E42-920F-CCC4A27E1386}"/>
              </a:ext>
            </a:extLst>
          </p:cNvPr>
          <p:cNvPicPr>
            <a:picLocks noChangeAspect="1"/>
          </p:cNvPicPr>
          <p:nvPr/>
        </p:nvPicPr>
        <p:blipFill>
          <a:blip r:embed="rId4"/>
          <a:stretch>
            <a:fillRect/>
          </a:stretch>
        </p:blipFill>
        <p:spPr>
          <a:xfrm>
            <a:off x="7703112" y="1109580"/>
            <a:ext cx="4350668" cy="4800184"/>
          </a:xfrm>
          <a:prstGeom prst="rect">
            <a:avLst/>
          </a:prstGeom>
        </p:spPr>
      </p:pic>
    </p:spTree>
    <p:extLst>
      <p:ext uri="{BB962C8B-B14F-4D97-AF65-F5344CB8AC3E}">
        <p14:creationId xmlns:p14="http://schemas.microsoft.com/office/powerpoint/2010/main" val="1086517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DF4E8373-62A4-B64F-8D91-8A87CF0C5388}"/>
              </a:ext>
            </a:extLst>
          </p:cNvPr>
          <p:cNvPicPr>
            <a:picLocks noChangeAspect="1"/>
          </p:cNvPicPr>
          <p:nvPr/>
        </p:nvPicPr>
        <p:blipFill rotWithShape="1">
          <a:blip r:embed="rId2"/>
          <a:srcRect t="1006" r="1" b="1"/>
          <a:stretch/>
        </p:blipFill>
        <p:spPr>
          <a:xfrm>
            <a:off x="6093926" y="1116345"/>
            <a:ext cx="4821551" cy="3866172"/>
          </a:xfrm>
          <a:prstGeom prst="rect">
            <a:avLst/>
          </a:prstGeom>
        </p:spPr>
      </p:pic>
      <p:sp>
        <p:nvSpPr>
          <p:cNvPr id="16" name="Content Placeholder 15">
            <a:extLst>
              <a:ext uri="{FF2B5EF4-FFF2-40B4-BE49-F238E27FC236}">
                <a16:creationId xmlns:a16="http://schemas.microsoft.com/office/drawing/2014/main" id="{54A7D23F-E6E7-8F44-A5BE-563EBD6FD100}"/>
              </a:ext>
            </a:extLst>
          </p:cNvPr>
          <p:cNvSpPr txBox="1">
            <a:spLocks noGrp="1"/>
          </p:cNvSpPr>
          <p:nvPr>
            <p:ph idx="1"/>
          </p:nvPr>
        </p:nvSpPr>
        <p:spPr>
          <a:xfrm>
            <a:off x="407825" y="2008046"/>
            <a:ext cx="4576956" cy="2252924"/>
          </a:xfrm>
          <a:prstGeom prst="rect">
            <a:avLst/>
          </a:prstGeom>
          <a:noFill/>
        </p:spPr>
        <p:txBody>
          <a:bodyPr wrap="square" rtlCol="0">
            <a:spAutoFit/>
          </a:bodyPr>
          <a:lstStyle/>
          <a:p>
            <a:r>
              <a:rPr lang="en-US" sz="2800" dirty="0">
                <a:latin typeface="American Typewriter" panose="02090604020004020304" pitchFamily="18" charset="77"/>
              </a:rPr>
              <a:t>Connected by use of Tissue &amp; Mod-Podge (Glue)</a:t>
            </a:r>
          </a:p>
          <a:p>
            <a:r>
              <a:rPr lang="en-US" sz="2800" dirty="0">
                <a:latin typeface="American Typewriter" panose="02090604020004020304" pitchFamily="18" charset="77"/>
              </a:rPr>
              <a:t>String</a:t>
            </a:r>
          </a:p>
        </p:txBody>
      </p:sp>
    </p:spTree>
    <p:extLst>
      <p:ext uri="{BB962C8B-B14F-4D97-AF65-F5344CB8AC3E}">
        <p14:creationId xmlns:p14="http://schemas.microsoft.com/office/powerpoint/2010/main" val="754177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D4C84D-545E-B040-9581-409E1F39BEBC}"/>
              </a:ext>
            </a:extLst>
          </p:cNvPr>
          <p:cNvPicPr>
            <a:picLocks noGrp="1" noChangeAspect="1"/>
          </p:cNvPicPr>
          <p:nvPr>
            <p:ph idx="1"/>
          </p:nvPr>
        </p:nvPicPr>
        <p:blipFill>
          <a:blip r:embed="rId2"/>
          <a:stretch>
            <a:fillRect/>
          </a:stretch>
        </p:blipFill>
        <p:spPr>
          <a:xfrm>
            <a:off x="5707457" y="-178420"/>
            <a:ext cx="6484543" cy="7036419"/>
          </a:xfrm>
        </p:spPr>
      </p:pic>
      <p:pic>
        <p:nvPicPr>
          <p:cNvPr id="7" name="Picture 6">
            <a:extLst>
              <a:ext uri="{FF2B5EF4-FFF2-40B4-BE49-F238E27FC236}">
                <a16:creationId xmlns:a16="http://schemas.microsoft.com/office/drawing/2014/main" id="{233139C6-806E-F24E-81D8-8127159C95C2}"/>
              </a:ext>
            </a:extLst>
          </p:cNvPr>
          <p:cNvPicPr>
            <a:picLocks noChangeAspect="1"/>
          </p:cNvPicPr>
          <p:nvPr/>
        </p:nvPicPr>
        <p:blipFill rotWithShape="1">
          <a:blip r:embed="rId3"/>
          <a:srcRect t="16377"/>
          <a:stretch/>
        </p:blipFill>
        <p:spPr>
          <a:xfrm>
            <a:off x="0" y="-72070"/>
            <a:ext cx="5707457" cy="6930070"/>
          </a:xfrm>
          <a:prstGeom prst="rect">
            <a:avLst/>
          </a:prstGeom>
        </p:spPr>
      </p:pic>
      <p:sp>
        <p:nvSpPr>
          <p:cNvPr id="8" name="Title 7">
            <a:extLst>
              <a:ext uri="{FF2B5EF4-FFF2-40B4-BE49-F238E27FC236}">
                <a16:creationId xmlns:a16="http://schemas.microsoft.com/office/drawing/2014/main" id="{B0CF9E60-E691-E347-9AF5-AEA28575F703}"/>
              </a:ext>
            </a:extLst>
          </p:cNvPr>
          <p:cNvSpPr txBox="1">
            <a:spLocks noGrp="1"/>
          </p:cNvSpPr>
          <p:nvPr>
            <p:ph type="title"/>
          </p:nvPr>
        </p:nvSpPr>
        <p:spPr>
          <a:xfrm>
            <a:off x="4068227" y="156117"/>
            <a:ext cx="3278459" cy="1422762"/>
          </a:xfrm>
          <a:prstGeom prst="rect">
            <a:avLst/>
          </a:prstGeom>
          <a:noFill/>
        </p:spPr>
        <p:txBody>
          <a:bodyPr wrap="square" rtlCol="0">
            <a:spAutoFit/>
          </a:bodyPr>
          <a:lstStyle/>
          <a:p>
            <a:pPr algn="ctr"/>
            <a:r>
              <a:rPr lang="en-US" b="1" dirty="0">
                <a:latin typeface="American Typewriter" panose="02090604020004020304" pitchFamily="18" charset="77"/>
              </a:rPr>
              <a:t>Reed connected by wire.</a:t>
            </a:r>
          </a:p>
        </p:txBody>
      </p:sp>
      <p:cxnSp>
        <p:nvCxnSpPr>
          <p:cNvPr id="10" name="Straight Arrow Connector 9">
            <a:extLst>
              <a:ext uri="{FF2B5EF4-FFF2-40B4-BE49-F238E27FC236}">
                <a16:creationId xmlns:a16="http://schemas.microsoft.com/office/drawing/2014/main" id="{11721261-BC7F-174D-8D8C-7C6C52EE07FB}"/>
              </a:ext>
            </a:extLst>
          </p:cNvPr>
          <p:cNvCxnSpPr/>
          <p:nvPr/>
        </p:nvCxnSpPr>
        <p:spPr>
          <a:xfrm>
            <a:off x="446049" y="1137424"/>
            <a:ext cx="1048214" cy="111512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F26EAA75-4DD5-8E4E-BF2F-3D6DABEA7558}"/>
              </a:ext>
            </a:extLst>
          </p:cNvPr>
          <p:cNvCxnSpPr>
            <a:cxnSpLocks/>
          </p:cNvCxnSpPr>
          <p:nvPr/>
        </p:nvCxnSpPr>
        <p:spPr>
          <a:xfrm flipH="1">
            <a:off x="10244036" y="575270"/>
            <a:ext cx="2672357" cy="176189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29677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94F9EE3-2CC6-8644-B48D-364DAB43A535}"/>
              </a:ext>
            </a:extLst>
          </p:cNvPr>
          <p:cNvPicPr>
            <a:picLocks noGrp="1" noChangeAspect="1"/>
          </p:cNvPicPr>
          <p:nvPr>
            <p:ph idx="1"/>
          </p:nvPr>
        </p:nvPicPr>
        <p:blipFill rotWithShape="1">
          <a:blip r:embed="rId2"/>
          <a:srcRect t="20625" r="1" b="29032"/>
          <a:stretch/>
        </p:blipFill>
        <p:spPr>
          <a:xfrm>
            <a:off x="0" y="10"/>
            <a:ext cx="12191980" cy="6857990"/>
          </a:xfrm>
          <a:prstGeom prst="rect">
            <a:avLst/>
          </a:prstGeom>
        </p:spPr>
      </p:pic>
      <p:sp>
        <p:nvSpPr>
          <p:cNvPr id="7" name="TextBox 6">
            <a:extLst>
              <a:ext uri="{FF2B5EF4-FFF2-40B4-BE49-F238E27FC236}">
                <a16:creationId xmlns:a16="http://schemas.microsoft.com/office/drawing/2014/main" id="{708837A8-D937-7647-85F2-8EA999B87366}"/>
              </a:ext>
            </a:extLst>
          </p:cNvPr>
          <p:cNvSpPr txBox="1"/>
          <p:nvPr/>
        </p:nvSpPr>
        <p:spPr>
          <a:xfrm>
            <a:off x="303685" y="218016"/>
            <a:ext cx="2832410" cy="1200329"/>
          </a:xfrm>
          <a:prstGeom prst="rect">
            <a:avLst/>
          </a:prstGeom>
          <a:noFill/>
        </p:spPr>
        <p:txBody>
          <a:bodyPr wrap="square" rtlCol="0">
            <a:spAutoFit/>
          </a:bodyPr>
          <a:lstStyle/>
          <a:p>
            <a:r>
              <a:rPr lang="en-US" sz="2400" dirty="0">
                <a:solidFill>
                  <a:srgbClr val="FF0000"/>
                </a:solidFill>
                <a:latin typeface="American Typewriter" panose="02090604020004020304" pitchFamily="18" charset="77"/>
              </a:rPr>
              <a:t>Connected by  String &amp; Thin Reed (Soaked)</a:t>
            </a:r>
          </a:p>
        </p:txBody>
      </p:sp>
      <p:cxnSp>
        <p:nvCxnSpPr>
          <p:cNvPr id="9" name="Straight Arrow Connector 8">
            <a:extLst>
              <a:ext uri="{FF2B5EF4-FFF2-40B4-BE49-F238E27FC236}">
                <a16:creationId xmlns:a16="http://schemas.microsoft.com/office/drawing/2014/main" id="{BD5956A2-9FA1-A041-A929-9F481353059D}"/>
              </a:ext>
            </a:extLst>
          </p:cNvPr>
          <p:cNvCxnSpPr>
            <a:cxnSpLocks/>
          </p:cNvCxnSpPr>
          <p:nvPr/>
        </p:nvCxnSpPr>
        <p:spPr>
          <a:xfrm>
            <a:off x="1051560" y="1859280"/>
            <a:ext cx="4450080" cy="3505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A0D10F8-BBFA-9641-8D73-9C07BFA8F885}"/>
              </a:ext>
            </a:extLst>
          </p:cNvPr>
          <p:cNvCxnSpPr>
            <a:cxnSpLocks/>
          </p:cNvCxnSpPr>
          <p:nvPr/>
        </p:nvCxnSpPr>
        <p:spPr>
          <a:xfrm>
            <a:off x="-2468880" y="2399660"/>
            <a:ext cx="4450080" cy="3505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584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533C6-059D-0A4D-8E58-4386F5A7E8E7}"/>
              </a:ext>
            </a:extLst>
          </p:cNvPr>
          <p:cNvSpPr>
            <a:spLocks noGrp="1"/>
          </p:cNvSpPr>
          <p:nvPr>
            <p:ph type="title"/>
          </p:nvPr>
        </p:nvSpPr>
        <p:spPr>
          <a:xfrm>
            <a:off x="5954473" y="1852734"/>
            <a:ext cx="6237527" cy="4235832"/>
          </a:xfrm>
        </p:spPr>
        <p:txBody>
          <a:bodyPr>
            <a:normAutofit fontScale="90000"/>
          </a:bodyPr>
          <a:lstStyle/>
          <a:p>
            <a:pPr marL="457200" indent="-457200">
              <a:buFont typeface="Arial" panose="020B0604020202020204" pitchFamily="34" charset="0"/>
              <a:buChar char="•"/>
            </a:pPr>
            <a:r>
              <a:rPr lang="en-US" dirty="0"/>
              <a:t>The joints (intersections) of the reeds are held together through the use of masking tape because they are covering the connection with tissue paper. </a:t>
            </a:r>
            <a:br>
              <a:rPr lang="en-US" dirty="0"/>
            </a:br>
            <a:br>
              <a:rPr lang="en-US" dirty="0"/>
            </a:br>
            <a:r>
              <a:rPr lang="en-US" dirty="0"/>
              <a:t>You could also use hot glue, IF the connection isn’t going to show</a:t>
            </a:r>
          </a:p>
        </p:txBody>
      </p:sp>
      <p:pic>
        <p:nvPicPr>
          <p:cNvPr id="5" name="Content Placeholder 4">
            <a:extLst>
              <a:ext uri="{FF2B5EF4-FFF2-40B4-BE49-F238E27FC236}">
                <a16:creationId xmlns:a16="http://schemas.microsoft.com/office/drawing/2014/main" id="{5AA93239-C17C-8F4A-BD4B-272E47472664}"/>
              </a:ext>
            </a:extLst>
          </p:cNvPr>
          <p:cNvPicPr>
            <a:picLocks noGrp="1" noChangeAspect="1"/>
          </p:cNvPicPr>
          <p:nvPr>
            <p:ph idx="1"/>
          </p:nvPr>
        </p:nvPicPr>
        <p:blipFill>
          <a:blip r:embed="rId2"/>
          <a:stretch>
            <a:fillRect/>
          </a:stretch>
        </p:blipFill>
        <p:spPr>
          <a:xfrm>
            <a:off x="0" y="-2392686"/>
            <a:ext cx="6356194" cy="9556834"/>
          </a:xfrm>
        </p:spPr>
      </p:pic>
    </p:spTree>
    <p:extLst>
      <p:ext uri="{BB962C8B-B14F-4D97-AF65-F5344CB8AC3E}">
        <p14:creationId xmlns:p14="http://schemas.microsoft.com/office/powerpoint/2010/main" val="3071487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60D43-D3C5-3449-BCA8-7C7B40F6007E}"/>
              </a:ext>
            </a:extLst>
          </p:cNvPr>
          <p:cNvSpPr>
            <a:spLocks noGrp="1"/>
          </p:cNvSpPr>
          <p:nvPr>
            <p:ph type="title"/>
          </p:nvPr>
        </p:nvSpPr>
        <p:spPr/>
        <p:txBody>
          <a:bodyPr/>
          <a:lstStyle/>
          <a:p>
            <a:r>
              <a:rPr lang="en-US" b="1" dirty="0"/>
              <a:t>SPIRIT PODS</a:t>
            </a:r>
          </a:p>
        </p:txBody>
      </p:sp>
      <p:sp>
        <p:nvSpPr>
          <p:cNvPr id="3" name="Content Placeholder 2">
            <a:extLst>
              <a:ext uri="{FF2B5EF4-FFF2-40B4-BE49-F238E27FC236}">
                <a16:creationId xmlns:a16="http://schemas.microsoft.com/office/drawing/2014/main" id="{ACABEC4C-4900-0448-8381-3385423AD2AE}"/>
              </a:ext>
            </a:extLst>
          </p:cNvPr>
          <p:cNvSpPr>
            <a:spLocks noGrp="1"/>
          </p:cNvSpPr>
          <p:nvPr>
            <p:ph idx="1"/>
          </p:nvPr>
        </p:nvSpPr>
        <p:spPr/>
        <p:txBody>
          <a:bodyPr/>
          <a:lstStyle/>
          <a:p>
            <a:pPr marL="0" indent="0">
              <a:buNone/>
            </a:pPr>
            <a:r>
              <a:rPr lang="en-US" b="1" dirty="0"/>
              <a:t>Spirit</a:t>
            </a:r>
            <a:r>
              <a:rPr lang="en-US" dirty="0"/>
              <a:t> - the nonphysical part of you that is the seat of your emotions and character; your soul. </a:t>
            </a:r>
          </a:p>
          <a:p>
            <a:pPr marL="0" indent="0">
              <a:buNone/>
            </a:pPr>
            <a:endParaRPr lang="en-US" dirty="0"/>
          </a:p>
          <a:p>
            <a:pPr marL="0" indent="0">
              <a:buNone/>
            </a:pPr>
            <a:r>
              <a:rPr lang="en-US" dirty="0"/>
              <a:t>Utilizing the expressive potential line has to offer, you will </a:t>
            </a:r>
            <a:r>
              <a:rPr lang="en-US" b="1" dirty="0"/>
              <a:t>give form to your spirit.</a:t>
            </a:r>
            <a:r>
              <a:rPr lang="en-US" dirty="0"/>
              <a:t> You will create a pod using wire and/or reed that utilizes line, space, and form to visually represent  your spirit. </a:t>
            </a:r>
          </a:p>
        </p:txBody>
      </p:sp>
    </p:spTree>
    <p:extLst>
      <p:ext uri="{BB962C8B-B14F-4D97-AF65-F5344CB8AC3E}">
        <p14:creationId xmlns:p14="http://schemas.microsoft.com/office/powerpoint/2010/main" val="3560266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965A430-C054-D04E-8F95-502DD1050729}"/>
              </a:ext>
            </a:extLst>
          </p:cNvPr>
          <p:cNvPicPr>
            <a:picLocks noGrp="1" noChangeAspect="1"/>
          </p:cNvPicPr>
          <p:nvPr>
            <p:ph idx="1"/>
          </p:nvPr>
        </p:nvPicPr>
        <p:blipFill rotWithShape="1">
          <a:blip r:embed="rId2"/>
          <a:srcRect l="9525" r="5886" b="-1"/>
          <a:stretch/>
        </p:blipFill>
        <p:spPr>
          <a:xfrm rot="5400000">
            <a:off x="2667153" y="-2751069"/>
            <a:ext cx="6858000" cy="12191695"/>
          </a:xfrm>
          <a:prstGeom prst="rect">
            <a:avLst/>
          </a:prstGeom>
        </p:spPr>
      </p:pic>
      <p:sp>
        <p:nvSpPr>
          <p:cNvPr id="2" name="Title 1">
            <a:extLst>
              <a:ext uri="{FF2B5EF4-FFF2-40B4-BE49-F238E27FC236}">
                <a16:creationId xmlns:a16="http://schemas.microsoft.com/office/drawing/2014/main" id="{2F2E8C13-1FE2-AF4F-A4A4-B11F41E95067}"/>
              </a:ext>
            </a:extLst>
          </p:cNvPr>
          <p:cNvSpPr>
            <a:spLocks noGrp="1"/>
          </p:cNvSpPr>
          <p:nvPr>
            <p:ph type="title"/>
          </p:nvPr>
        </p:nvSpPr>
        <p:spPr>
          <a:xfrm>
            <a:off x="5356445" y="4796203"/>
            <a:ext cx="6835556" cy="954556"/>
          </a:xfrm>
        </p:spPr>
        <p:txBody>
          <a:bodyPr vert="horz" lIns="91440" tIns="45720" rIns="91440" bIns="45720" rtlCol="0" anchor="t">
            <a:normAutofit/>
          </a:bodyPr>
          <a:lstStyle/>
          <a:p>
            <a:pPr algn="ctr"/>
            <a:r>
              <a:rPr lang="en-US" dirty="0">
                <a:solidFill>
                  <a:srgbClr val="FFFFFE"/>
                </a:solidFill>
              </a:rPr>
              <a:t>Thin Wire or String</a:t>
            </a:r>
          </a:p>
        </p:txBody>
      </p:sp>
    </p:spTree>
    <p:extLst>
      <p:ext uri="{BB962C8B-B14F-4D97-AF65-F5344CB8AC3E}">
        <p14:creationId xmlns:p14="http://schemas.microsoft.com/office/powerpoint/2010/main" val="458792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2036-835F-634D-91C6-65ECAC99CF21}"/>
              </a:ext>
            </a:extLst>
          </p:cNvPr>
          <p:cNvSpPr>
            <a:spLocks noGrp="1"/>
          </p:cNvSpPr>
          <p:nvPr>
            <p:ph type="ctrTitle"/>
          </p:nvPr>
        </p:nvSpPr>
        <p:spPr/>
        <p:txBody>
          <a:bodyPr/>
          <a:lstStyle/>
          <a:p>
            <a:r>
              <a:rPr lang="en-US" b="1" dirty="0"/>
              <a:t>CONCEPTUALIZING</a:t>
            </a:r>
          </a:p>
        </p:txBody>
      </p:sp>
      <p:sp>
        <p:nvSpPr>
          <p:cNvPr id="3" name="Subtitle 2">
            <a:extLst>
              <a:ext uri="{FF2B5EF4-FFF2-40B4-BE49-F238E27FC236}">
                <a16:creationId xmlns:a16="http://schemas.microsoft.com/office/drawing/2014/main" id="{0482F86C-C554-044D-88E0-86AAB1B4667B}"/>
              </a:ext>
            </a:extLst>
          </p:cNvPr>
          <p:cNvSpPr>
            <a:spLocks noGrp="1"/>
          </p:cNvSpPr>
          <p:nvPr>
            <p:ph type="subTitle" idx="1"/>
          </p:nvPr>
        </p:nvSpPr>
        <p:spPr/>
        <p:txBody>
          <a:bodyPr/>
          <a:lstStyle/>
          <a:p>
            <a:r>
              <a:rPr lang="en-US" dirty="0"/>
              <a:t>YOUR SPIRIT POD</a:t>
            </a:r>
          </a:p>
        </p:txBody>
      </p:sp>
    </p:spTree>
    <p:extLst>
      <p:ext uri="{BB962C8B-B14F-4D97-AF65-F5344CB8AC3E}">
        <p14:creationId xmlns:p14="http://schemas.microsoft.com/office/powerpoint/2010/main" val="3977432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E7D17-E61D-EB4B-A075-C549E7C77173}"/>
              </a:ext>
            </a:extLst>
          </p:cNvPr>
          <p:cNvSpPr>
            <a:spLocks noGrp="1"/>
          </p:cNvSpPr>
          <p:nvPr>
            <p:ph type="title"/>
          </p:nvPr>
        </p:nvSpPr>
        <p:spPr/>
        <p:txBody>
          <a:bodyPr/>
          <a:lstStyle/>
          <a:p>
            <a:r>
              <a:rPr lang="en-US" b="1" dirty="0"/>
              <a:t>DESCRIPTIVE WORDS</a:t>
            </a:r>
          </a:p>
        </p:txBody>
      </p:sp>
      <p:sp>
        <p:nvSpPr>
          <p:cNvPr id="3" name="Content Placeholder 2">
            <a:extLst>
              <a:ext uri="{FF2B5EF4-FFF2-40B4-BE49-F238E27FC236}">
                <a16:creationId xmlns:a16="http://schemas.microsoft.com/office/drawing/2014/main" id="{4C2C5656-6A52-2B4B-B777-E5C05D238CC2}"/>
              </a:ext>
            </a:extLst>
          </p:cNvPr>
          <p:cNvSpPr>
            <a:spLocks noGrp="1"/>
          </p:cNvSpPr>
          <p:nvPr>
            <p:ph idx="1"/>
          </p:nvPr>
        </p:nvSpPr>
        <p:spPr/>
        <p:txBody>
          <a:bodyPr/>
          <a:lstStyle/>
          <a:p>
            <a:pPr marL="0" indent="0">
              <a:buNone/>
            </a:pPr>
            <a:r>
              <a:rPr lang="en-US" dirty="0"/>
              <a:t>Write a list of words that you think describe your spirit/character. Begin drawing different lines for each word that visually describe that word. </a:t>
            </a:r>
          </a:p>
          <a:p>
            <a:pPr marL="0" indent="0">
              <a:buNone/>
            </a:pPr>
            <a:br>
              <a:rPr lang="en-US" dirty="0"/>
            </a:br>
            <a:r>
              <a:rPr lang="en-US" dirty="0"/>
              <a:t>Visit this </a:t>
            </a:r>
            <a:r>
              <a:rPr lang="en-US" dirty="0">
                <a:hlinkClick r:id="rId2"/>
              </a:rPr>
              <a:t>site</a:t>
            </a:r>
            <a:r>
              <a:rPr lang="en-US" dirty="0"/>
              <a:t> if you’re having trouble thinking of words. </a:t>
            </a:r>
          </a:p>
          <a:p>
            <a:pPr marL="0" indent="0">
              <a:buNone/>
            </a:pPr>
            <a:endParaRPr lang="en-US" dirty="0"/>
          </a:p>
        </p:txBody>
      </p:sp>
    </p:spTree>
    <p:extLst>
      <p:ext uri="{BB962C8B-B14F-4D97-AF65-F5344CB8AC3E}">
        <p14:creationId xmlns:p14="http://schemas.microsoft.com/office/powerpoint/2010/main" val="2196163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CCE566-4123-3E45-BFCE-FCEE80920AA3}"/>
              </a:ext>
            </a:extLst>
          </p:cNvPr>
          <p:cNvPicPr>
            <a:picLocks noChangeAspect="1"/>
          </p:cNvPicPr>
          <p:nvPr/>
        </p:nvPicPr>
        <p:blipFill>
          <a:blip r:embed="rId2"/>
          <a:stretch>
            <a:fillRect/>
          </a:stretch>
        </p:blipFill>
        <p:spPr>
          <a:xfrm>
            <a:off x="947057" y="-277364"/>
            <a:ext cx="10248900" cy="7314979"/>
          </a:xfrm>
          <a:prstGeom prst="rect">
            <a:avLst/>
          </a:prstGeom>
        </p:spPr>
      </p:pic>
    </p:spTree>
    <p:extLst>
      <p:ext uri="{BB962C8B-B14F-4D97-AF65-F5344CB8AC3E}">
        <p14:creationId xmlns:p14="http://schemas.microsoft.com/office/powerpoint/2010/main" val="393458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F79FC-F1D9-9D41-8DCC-C89227B1E5AE}"/>
              </a:ext>
            </a:extLst>
          </p:cNvPr>
          <p:cNvSpPr>
            <a:spLocks noGrp="1"/>
          </p:cNvSpPr>
          <p:nvPr>
            <p:ph type="title"/>
          </p:nvPr>
        </p:nvSpPr>
        <p:spPr/>
        <p:txBody>
          <a:bodyPr/>
          <a:lstStyle/>
          <a:p>
            <a:r>
              <a:rPr lang="en-US" b="1" dirty="0"/>
              <a:t>THUMBNAIL SKETCHES</a:t>
            </a:r>
          </a:p>
        </p:txBody>
      </p:sp>
      <p:sp>
        <p:nvSpPr>
          <p:cNvPr id="3" name="Content Placeholder 2">
            <a:extLst>
              <a:ext uri="{FF2B5EF4-FFF2-40B4-BE49-F238E27FC236}">
                <a16:creationId xmlns:a16="http://schemas.microsoft.com/office/drawing/2014/main" id="{FCC75CCB-7396-2B4A-AE85-6CD4E6C5036D}"/>
              </a:ext>
            </a:extLst>
          </p:cNvPr>
          <p:cNvSpPr>
            <a:spLocks noGrp="1"/>
          </p:cNvSpPr>
          <p:nvPr>
            <p:ph idx="1"/>
          </p:nvPr>
        </p:nvSpPr>
        <p:spPr/>
        <p:txBody>
          <a:bodyPr/>
          <a:lstStyle/>
          <a:p>
            <a:r>
              <a:rPr lang="en-US" b="1" dirty="0"/>
              <a:t>Thumbnail Sketches </a:t>
            </a:r>
            <a:r>
              <a:rPr lang="en-US" dirty="0"/>
              <a:t>- a small drawing used to explore multiple ideas quickly. </a:t>
            </a:r>
          </a:p>
          <a:p>
            <a:endParaRPr lang="en-US" dirty="0"/>
          </a:p>
        </p:txBody>
      </p:sp>
      <p:pic>
        <p:nvPicPr>
          <p:cNvPr id="5" name="Picture 4">
            <a:extLst>
              <a:ext uri="{FF2B5EF4-FFF2-40B4-BE49-F238E27FC236}">
                <a16:creationId xmlns:a16="http://schemas.microsoft.com/office/drawing/2014/main" id="{5620330C-8452-0B49-AE66-8A94214AED01}"/>
              </a:ext>
            </a:extLst>
          </p:cNvPr>
          <p:cNvPicPr>
            <a:picLocks noChangeAspect="1"/>
          </p:cNvPicPr>
          <p:nvPr/>
        </p:nvPicPr>
        <p:blipFill>
          <a:blip r:embed="rId2"/>
          <a:stretch>
            <a:fillRect/>
          </a:stretch>
        </p:blipFill>
        <p:spPr>
          <a:xfrm>
            <a:off x="838200" y="2979737"/>
            <a:ext cx="4962025" cy="3332163"/>
          </a:xfrm>
          <a:prstGeom prst="rect">
            <a:avLst/>
          </a:prstGeom>
        </p:spPr>
      </p:pic>
      <p:pic>
        <p:nvPicPr>
          <p:cNvPr id="7" name="Picture 6">
            <a:extLst>
              <a:ext uri="{FF2B5EF4-FFF2-40B4-BE49-F238E27FC236}">
                <a16:creationId xmlns:a16="http://schemas.microsoft.com/office/drawing/2014/main" id="{3BB65E44-67EF-C449-9731-878482BB245E}"/>
              </a:ext>
            </a:extLst>
          </p:cNvPr>
          <p:cNvPicPr>
            <a:picLocks noChangeAspect="1"/>
          </p:cNvPicPr>
          <p:nvPr/>
        </p:nvPicPr>
        <p:blipFill>
          <a:blip r:embed="rId3"/>
          <a:stretch>
            <a:fillRect/>
          </a:stretch>
        </p:blipFill>
        <p:spPr>
          <a:xfrm>
            <a:off x="6183443" y="2356469"/>
            <a:ext cx="4999220" cy="4382650"/>
          </a:xfrm>
          <a:prstGeom prst="rect">
            <a:avLst/>
          </a:prstGeom>
        </p:spPr>
      </p:pic>
    </p:spTree>
    <p:extLst>
      <p:ext uri="{BB962C8B-B14F-4D97-AF65-F5344CB8AC3E}">
        <p14:creationId xmlns:p14="http://schemas.microsoft.com/office/powerpoint/2010/main" val="4160271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87D5-50BA-6741-A8C1-ABC5DFBDD0E6}"/>
              </a:ext>
            </a:extLst>
          </p:cNvPr>
          <p:cNvSpPr>
            <a:spLocks noGrp="1"/>
          </p:cNvSpPr>
          <p:nvPr>
            <p:ph type="title"/>
          </p:nvPr>
        </p:nvSpPr>
        <p:spPr/>
        <p:txBody>
          <a:bodyPr/>
          <a:lstStyle/>
          <a:p>
            <a:r>
              <a:rPr lang="en-US" dirty="0"/>
              <a:t>WHY THUMBNAIL SKETCHES ARE IMPORTANT</a:t>
            </a:r>
          </a:p>
        </p:txBody>
      </p:sp>
      <p:sp>
        <p:nvSpPr>
          <p:cNvPr id="3" name="Content Placeholder 2">
            <a:extLst>
              <a:ext uri="{FF2B5EF4-FFF2-40B4-BE49-F238E27FC236}">
                <a16:creationId xmlns:a16="http://schemas.microsoft.com/office/drawing/2014/main" id="{4B8326CD-64B3-B34D-92AC-CFE033E28E22}"/>
              </a:ext>
            </a:extLst>
          </p:cNvPr>
          <p:cNvSpPr>
            <a:spLocks noGrp="1"/>
          </p:cNvSpPr>
          <p:nvPr>
            <p:ph idx="1"/>
          </p:nvPr>
        </p:nvSpPr>
        <p:spPr/>
        <p:txBody>
          <a:bodyPr/>
          <a:lstStyle/>
          <a:p>
            <a:r>
              <a:rPr lang="en-US" dirty="0"/>
              <a:t>Allows quick exploration of multiple, unique ideas. </a:t>
            </a:r>
          </a:p>
          <a:p>
            <a:r>
              <a:rPr lang="en-US" dirty="0"/>
              <a:t>Reduces overthinking. </a:t>
            </a:r>
          </a:p>
          <a:p>
            <a:r>
              <a:rPr lang="en-US" dirty="0"/>
              <a:t>Freedom to design without worrying about technique. </a:t>
            </a:r>
          </a:p>
          <a:p>
            <a:r>
              <a:rPr lang="en-US" dirty="0"/>
              <a:t>Avoids artist block. </a:t>
            </a:r>
          </a:p>
        </p:txBody>
      </p:sp>
    </p:spTree>
    <p:extLst>
      <p:ext uri="{BB962C8B-B14F-4D97-AF65-F5344CB8AC3E}">
        <p14:creationId xmlns:p14="http://schemas.microsoft.com/office/powerpoint/2010/main" val="4169353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EA46E-1893-DD41-8F40-4622F870152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C7FFF98-34C7-2841-972E-42F5F0582FE3}"/>
              </a:ext>
            </a:extLst>
          </p:cNvPr>
          <p:cNvPicPr>
            <a:picLocks noGrp="1" noChangeAspect="1"/>
          </p:cNvPicPr>
          <p:nvPr>
            <p:ph idx="1"/>
          </p:nvPr>
        </p:nvPicPr>
        <p:blipFill>
          <a:blip r:embed="rId2"/>
          <a:stretch>
            <a:fillRect/>
          </a:stretch>
        </p:blipFill>
        <p:spPr>
          <a:xfrm>
            <a:off x="1245393" y="0"/>
            <a:ext cx="9701213" cy="7275910"/>
          </a:xfrm>
        </p:spPr>
      </p:pic>
    </p:spTree>
    <p:extLst>
      <p:ext uri="{BB962C8B-B14F-4D97-AF65-F5344CB8AC3E}">
        <p14:creationId xmlns:p14="http://schemas.microsoft.com/office/powerpoint/2010/main" val="3327026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DCD3F-808B-9F46-938F-F33272067E9F}"/>
              </a:ext>
            </a:extLst>
          </p:cNvPr>
          <p:cNvSpPr>
            <a:spLocks noGrp="1"/>
          </p:cNvSpPr>
          <p:nvPr>
            <p:ph type="title"/>
          </p:nvPr>
        </p:nvSpPr>
        <p:spPr/>
        <p:txBody>
          <a:bodyPr/>
          <a:lstStyle/>
          <a:p>
            <a:r>
              <a:rPr lang="en-US" b="1" dirty="0"/>
              <a:t>THUMBNAIL SKETCHES</a:t>
            </a:r>
          </a:p>
        </p:txBody>
      </p:sp>
      <p:sp>
        <p:nvSpPr>
          <p:cNvPr id="3" name="Content Placeholder 2">
            <a:extLst>
              <a:ext uri="{FF2B5EF4-FFF2-40B4-BE49-F238E27FC236}">
                <a16:creationId xmlns:a16="http://schemas.microsoft.com/office/drawing/2014/main" id="{830BEBCC-6C09-7C46-AE73-A333B6674A28}"/>
              </a:ext>
            </a:extLst>
          </p:cNvPr>
          <p:cNvSpPr>
            <a:spLocks noGrp="1"/>
          </p:cNvSpPr>
          <p:nvPr>
            <p:ph idx="1"/>
          </p:nvPr>
        </p:nvSpPr>
        <p:spPr/>
        <p:txBody>
          <a:bodyPr/>
          <a:lstStyle/>
          <a:p>
            <a:pPr marL="0" indent="0">
              <a:buNone/>
            </a:pPr>
            <a:r>
              <a:rPr lang="en-US" dirty="0"/>
              <a:t>Create 3-6 thumbnail sketches exploring different compositions. </a:t>
            </a:r>
          </a:p>
          <a:p>
            <a:pPr marL="0" indent="0">
              <a:buNone/>
            </a:pPr>
            <a:endParaRPr lang="en-US" dirty="0"/>
          </a:p>
          <a:p>
            <a:pPr marL="0" indent="0">
              <a:buNone/>
            </a:pPr>
            <a:r>
              <a:rPr lang="en-US" dirty="0"/>
              <a:t>Complete at least 1 larger, more detailed sketches of your finished product. Include annotations on dimensions, materials, techniques, etc. </a:t>
            </a:r>
          </a:p>
        </p:txBody>
      </p:sp>
    </p:spTree>
    <p:extLst>
      <p:ext uri="{BB962C8B-B14F-4D97-AF65-F5344CB8AC3E}">
        <p14:creationId xmlns:p14="http://schemas.microsoft.com/office/powerpoint/2010/main" val="741298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CAB06-C712-5249-953F-AC2C9B183F55}"/>
              </a:ext>
            </a:extLst>
          </p:cNvPr>
          <p:cNvSpPr>
            <a:spLocks noGrp="1"/>
          </p:cNvSpPr>
          <p:nvPr>
            <p:ph type="title"/>
          </p:nvPr>
        </p:nvSpPr>
        <p:spPr/>
        <p:txBody>
          <a:bodyPr/>
          <a:lstStyle/>
          <a:p>
            <a:r>
              <a:rPr lang="en-US" b="1" dirty="0"/>
              <a:t>IDENTIFY BUILDING TECHNIQUES/ORDER</a:t>
            </a:r>
          </a:p>
        </p:txBody>
      </p:sp>
      <p:sp>
        <p:nvSpPr>
          <p:cNvPr id="3" name="Content Placeholder 2">
            <a:extLst>
              <a:ext uri="{FF2B5EF4-FFF2-40B4-BE49-F238E27FC236}">
                <a16:creationId xmlns:a16="http://schemas.microsoft.com/office/drawing/2014/main" id="{60DFE1C6-3FE0-1943-9C43-D8619D985028}"/>
              </a:ext>
            </a:extLst>
          </p:cNvPr>
          <p:cNvSpPr>
            <a:spLocks noGrp="1"/>
          </p:cNvSpPr>
          <p:nvPr>
            <p:ph idx="1"/>
          </p:nvPr>
        </p:nvSpPr>
        <p:spPr/>
        <p:txBody>
          <a:bodyPr/>
          <a:lstStyle/>
          <a:p>
            <a:r>
              <a:rPr lang="en-US" dirty="0"/>
              <a:t>On the final sketch of your project on your vision board label what order you will need to build your sculpture.</a:t>
            </a:r>
          </a:p>
          <a:p>
            <a:r>
              <a:rPr lang="en-US" dirty="0"/>
              <a:t>You need to demonstrate at least two connection techniques in your final piece. </a:t>
            </a:r>
          </a:p>
          <a:p>
            <a:r>
              <a:rPr lang="en-US" dirty="0"/>
              <a:t>These can change as you begin working, just have a plan in mind before you start constructing.</a:t>
            </a:r>
          </a:p>
          <a:p>
            <a:endParaRPr lang="en-US" dirty="0"/>
          </a:p>
        </p:txBody>
      </p:sp>
    </p:spTree>
    <p:extLst>
      <p:ext uri="{BB962C8B-B14F-4D97-AF65-F5344CB8AC3E}">
        <p14:creationId xmlns:p14="http://schemas.microsoft.com/office/powerpoint/2010/main" val="3482504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77987-8890-8F4C-94A8-0C0A841D03C3}"/>
              </a:ext>
            </a:extLst>
          </p:cNvPr>
          <p:cNvSpPr>
            <a:spLocks noGrp="1"/>
          </p:cNvSpPr>
          <p:nvPr>
            <p:ph type="ctrTitle"/>
          </p:nvPr>
        </p:nvSpPr>
        <p:spPr/>
        <p:txBody>
          <a:bodyPr/>
          <a:lstStyle/>
          <a:p>
            <a:r>
              <a:rPr lang="en-US" b="1" dirty="0"/>
              <a:t>CREATING</a:t>
            </a:r>
          </a:p>
        </p:txBody>
      </p:sp>
      <p:sp>
        <p:nvSpPr>
          <p:cNvPr id="3" name="Subtitle 2">
            <a:extLst>
              <a:ext uri="{FF2B5EF4-FFF2-40B4-BE49-F238E27FC236}">
                <a16:creationId xmlns:a16="http://schemas.microsoft.com/office/drawing/2014/main" id="{E6A3A834-6912-A844-920C-2298A61E608D}"/>
              </a:ext>
            </a:extLst>
          </p:cNvPr>
          <p:cNvSpPr>
            <a:spLocks noGrp="1"/>
          </p:cNvSpPr>
          <p:nvPr>
            <p:ph type="subTitle" idx="1"/>
          </p:nvPr>
        </p:nvSpPr>
        <p:spPr/>
        <p:txBody>
          <a:bodyPr/>
          <a:lstStyle/>
          <a:p>
            <a:r>
              <a:rPr lang="en-US" dirty="0"/>
              <a:t>YOUR SPIRIT POD</a:t>
            </a:r>
          </a:p>
        </p:txBody>
      </p:sp>
    </p:spTree>
    <p:extLst>
      <p:ext uri="{BB962C8B-B14F-4D97-AF65-F5344CB8AC3E}">
        <p14:creationId xmlns:p14="http://schemas.microsoft.com/office/powerpoint/2010/main" val="3510790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56ABB8-D9B5-BE4D-82FB-0F2773777CE3}"/>
              </a:ext>
            </a:extLst>
          </p:cNvPr>
          <p:cNvPicPr>
            <a:picLocks noChangeAspect="1"/>
          </p:cNvPicPr>
          <p:nvPr/>
        </p:nvPicPr>
        <p:blipFill>
          <a:blip r:embed="rId2"/>
          <a:stretch>
            <a:fillRect/>
          </a:stretch>
        </p:blipFill>
        <p:spPr>
          <a:xfrm>
            <a:off x="503254" y="0"/>
            <a:ext cx="4559840" cy="6858000"/>
          </a:xfrm>
          <a:prstGeom prst="rect">
            <a:avLst/>
          </a:prstGeom>
        </p:spPr>
      </p:pic>
      <p:pic>
        <p:nvPicPr>
          <p:cNvPr id="7" name="Picture 6">
            <a:extLst>
              <a:ext uri="{FF2B5EF4-FFF2-40B4-BE49-F238E27FC236}">
                <a16:creationId xmlns:a16="http://schemas.microsoft.com/office/drawing/2014/main" id="{BB8B5572-C183-A84B-A5C5-064701003DDC}"/>
              </a:ext>
            </a:extLst>
          </p:cNvPr>
          <p:cNvPicPr>
            <a:picLocks noChangeAspect="1"/>
          </p:cNvPicPr>
          <p:nvPr/>
        </p:nvPicPr>
        <p:blipFill>
          <a:blip r:embed="rId3"/>
          <a:stretch>
            <a:fillRect/>
          </a:stretch>
        </p:blipFill>
        <p:spPr>
          <a:xfrm>
            <a:off x="6770140" y="448515"/>
            <a:ext cx="4172679" cy="5960970"/>
          </a:xfrm>
          <a:prstGeom prst="rect">
            <a:avLst/>
          </a:prstGeom>
        </p:spPr>
      </p:pic>
    </p:spTree>
    <p:extLst>
      <p:ext uri="{BB962C8B-B14F-4D97-AF65-F5344CB8AC3E}">
        <p14:creationId xmlns:p14="http://schemas.microsoft.com/office/powerpoint/2010/main" val="31442607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E72BD-F629-814D-BE46-E5BB432D9FE5}"/>
              </a:ext>
            </a:extLst>
          </p:cNvPr>
          <p:cNvSpPr>
            <a:spLocks noGrp="1"/>
          </p:cNvSpPr>
          <p:nvPr>
            <p:ph type="title"/>
          </p:nvPr>
        </p:nvSpPr>
        <p:spPr/>
        <p:txBody>
          <a:bodyPr/>
          <a:lstStyle/>
          <a:p>
            <a:r>
              <a:rPr lang="en-US" b="1" dirty="0"/>
              <a:t>TIMELINE</a:t>
            </a:r>
          </a:p>
        </p:txBody>
      </p:sp>
      <p:sp>
        <p:nvSpPr>
          <p:cNvPr id="3" name="Content Placeholder 2">
            <a:extLst>
              <a:ext uri="{FF2B5EF4-FFF2-40B4-BE49-F238E27FC236}">
                <a16:creationId xmlns:a16="http://schemas.microsoft.com/office/drawing/2014/main" id="{0AACD42E-2F47-554E-9F3D-F786B1338F3F}"/>
              </a:ext>
            </a:extLst>
          </p:cNvPr>
          <p:cNvSpPr>
            <a:spLocks noGrp="1"/>
          </p:cNvSpPr>
          <p:nvPr>
            <p:ph idx="1"/>
          </p:nvPr>
        </p:nvSpPr>
        <p:spPr/>
        <p:txBody>
          <a:bodyPr/>
          <a:lstStyle/>
          <a:p>
            <a:r>
              <a:rPr lang="en-US" dirty="0"/>
              <a:t>You will have 2 weeks to construct your sculpture. Make sure to pace yourself so you do not finish too early or are not finished by the end of two weeks.</a:t>
            </a:r>
          </a:p>
          <a:p>
            <a:r>
              <a:rPr lang="en-US" dirty="0"/>
              <a:t> I will adjust the deadline based on overall progress in class. </a:t>
            </a:r>
          </a:p>
          <a:p>
            <a:endParaRPr lang="en-US" dirty="0"/>
          </a:p>
        </p:txBody>
      </p:sp>
    </p:spTree>
    <p:extLst>
      <p:ext uri="{BB962C8B-B14F-4D97-AF65-F5344CB8AC3E}">
        <p14:creationId xmlns:p14="http://schemas.microsoft.com/office/powerpoint/2010/main" val="2182988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91CDF7-72C1-2644-9C35-062F079AEEE1}"/>
              </a:ext>
            </a:extLst>
          </p:cNvPr>
          <p:cNvPicPr>
            <a:picLocks noChangeAspect="1"/>
          </p:cNvPicPr>
          <p:nvPr/>
        </p:nvPicPr>
        <p:blipFill>
          <a:blip r:embed="rId2"/>
          <a:stretch>
            <a:fillRect/>
          </a:stretch>
        </p:blipFill>
        <p:spPr>
          <a:xfrm>
            <a:off x="1141751" y="302718"/>
            <a:ext cx="4239718" cy="6281064"/>
          </a:xfrm>
          <a:prstGeom prst="rect">
            <a:avLst/>
          </a:prstGeom>
        </p:spPr>
      </p:pic>
      <p:pic>
        <p:nvPicPr>
          <p:cNvPr id="5" name="Picture 4">
            <a:extLst>
              <a:ext uri="{FF2B5EF4-FFF2-40B4-BE49-F238E27FC236}">
                <a16:creationId xmlns:a16="http://schemas.microsoft.com/office/drawing/2014/main" id="{9FF0D23A-AE4C-B144-848F-8C035FBD1377}"/>
              </a:ext>
            </a:extLst>
          </p:cNvPr>
          <p:cNvPicPr>
            <a:picLocks noChangeAspect="1"/>
          </p:cNvPicPr>
          <p:nvPr/>
        </p:nvPicPr>
        <p:blipFill>
          <a:blip r:embed="rId3"/>
          <a:stretch>
            <a:fillRect/>
          </a:stretch>
        </p:blipFill>
        <p:spPr>
          <a:xfrm>
            <a:off x="6673746" y="577214"/>
            <a:ext cx="4299054" cy="5732072"/>
          </a:xfrm>
          <a:prstGeom prst="rect">
            <a:avLst/>
          </a:prstGeom>
        </p:spPr>
      </p:pic>
    </p:spTree>
    <p:extLst>
      <p:ext uri="{BB962C8B-B14F-4D97-AF65-F5344CB8AC3E}">
        <p14:creationId xmlns:p14="http://schemas.microsoft.com/office/powerpoint/2010/main" val="1306337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C46EC9-D078-534C-8459-36F05DA69C79}"/>
              </a:ext>
            </a:extLst>
          </p:cNvPr>
          <p:cNvPicPr>
            <a:picLocks noChangeAspect="1"/>
          </p:cNvPicPr>
          <p:nvPr/>
        </p:nvPicPr>
        <p:blipFill>
          <a:blip r:embed="rId2"/>
          <a:stretch>
            <a:fillRect/>
          </a:stretch>
        </p:blipFill>
        <p:spPr>
          <a:xfrm>
            <a:off x="928556" y="679033"/>
            <a:ext cx="5611061" cy="5526895"/>
          </a:xfrm>
          <a:prstGeom prst="rect">
            <a:avLst/>
          </a:prstGeom>
        </p:spPr>
      </p:pic>
      <p:pic>
        <p:nvPicPr>
          <p:cNvPr id="5" name="Picture 4">
            <a:extLst>
              <a:ext uri="{FF2B5EF4-FFF2-40B4-BE49-F238E27FC236}">
                <a16:creationId xmlns:a16="http://schemas.microsoft.com/office/drawing/2014/main" id="{2B773033-F634-FF45-96F2-3C760A736A50}"/>
              </a:ext>
            </a:extLst>
          </p:cNvPr>
          <p:cNvPicPr>
            <a:picLocks noChangeAspect="1"/>
          </p:cNvPicPr>
          <p:nvPr/>
        </p:nvPicPr>
        <p:blipFill>
          <a:blip r:embed="rId3"/>
          <a:stretch>
            <a:fillRect/>
          </a:stretch>
        </p:blipFill>
        <p:spPr>
          <a:xfrm>
            <a:off x="7138441" y="801556"/>
            <a:ext cx="4053278" cy="5404371"/>
          </a:xfrm>
          <a:prstGeom prst="rect">
            <a:avLst/>
          </a:prstGeom>
        </p:spPr>
      </p:pic>
    </p:spTree>
    <p:extLst>
      <p:ext uri="{BB962C8B-B14F-4D97-AF65-F5344CB8AC3E}">
        <p14:creationId xmlns:p14="http://schemas.microsoft.com/office/powerpoint/2010/main" val="3700132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245EC-6A25-714E-B944-4514526F1F59}"/>
              </a:ext>
            </a:extLst>
          </p:cNvPr>
          <p:cNvSpPr>
            <a:spLocks noGrp="1"/>
          </p:cNvSpPr>
          <p:nvPr>
            <p:ph type="title"/>
          </p:nvPr>
        </p:nvSpPr>
        <p:spPr/>
        <p:txBody>
          <a:bodyPr/>
          <a:lstStyle/>
          <a:p>
            <a:r>
              <a:rPr lang="en-US" b="1" dirty="0"/>
              <a:t>LINE</a:t>
            </a:r>
          </a:p>
        </p:txBody>
      </p:sp>
      <p:sp>
        <p:nvSpPr>
          <p:cNvPr id="3" name="Content Placeholder 2">
            <a:extLst>
              <a:ext uri="{FF2B5EF4-FFF2-40B4-BE49-F238E27FC236}">
                <a16:creationId xmlns:a16="http://schemas.microsoft.com/office/drawing/2014/main" id="{76FA3B61-B014-4045-9AAD-51D11C569516}"/>
              </a:ext>
            </a:extLst>
          </p:cNvPr>
          <p:cNvSpPr>
            <a:spLocks noGrp="1"/>
          </p:cNvSpPr>
          <p:nvPr>
            <p:ph idx="1"/>
          </p:nvPr>
        </p:nvSpPr>
        <p:spPr/>
        <p:txBody>
          <a:bodyPr/>
          <a:lstStyle/>
          <a:p>
            <a:pPr marL="0" indent="0">
              <a:buNone/>
            </a:pPr>
            <a:r>
              <a:rPr lang="en-US" dirty="0"/>
              <a:t>A continuous mark made on a surface by a moving point.  This element is used to define space, contours, and outlines, or suggest mass and volume.  </a:t>
            </a:r>
          </a:p>
          <a:p>
            <a:pPr marL="0" indent="0">
              <a:buNone/>
            </a:pPr>
            <a:endParaRPr lang="en-US" dirty="0"/>
          </a:p>
        </p:txBody>
      </p:sp>
    </p:spTree>
    <p:extLst>
      <p:ext uri="{BB962C8B-B14F-4D97-AF65-F5344CB8AC3E}">
        <p14:creationId xmlns:p14="http://schemas.microsoft.com/office/powerpoint/2010/main" val="1578696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8033B5-6AAB-7840-8609-594D6E75B1E9}"/>
              </a:ext>
            </a:extLst>
          </p:cNvPr>
          <p:cNvSpPr>
            <a:spLocks noGrp="1"/>
          </p:cNvSpPr>
          <p:nvPr>
            <p:ph idx="1"/>
          </p:nvPr>
        </p:nvSpPr>
        <p:spPr>
          <a:xfrm>
            <a:off x="778239" y="506491"/>
            <a:ext cx="10515600" cy="4351338"/>
          </a:xfrm>
        </p:spPr>
        <p:txBody>
          <a:bodyPr/>
          <a:lstStyle/>
          <a:p>
            <a:pPr marL="0" indent="0">
              <a:buNone/>
            </a:pPr>
            <a:r>
              <a:rPr lang="en-US" dirty="0"/>
              <a:t>Multiple lines can be grouped together to create a tone or a sense of volume.  </a:t>
            </a:r>
          </a:p>
        </p:txBody>
      </p:sp>
      <p:pic>
        <p:nvPicPr>
          <p:cNvPr id="5" name="Picture 4">
            <a:extLst>
              <a:ext uri="{FF2B5EF4-FFF2-40B4-BE49-F238E27FC236}">
                <a16:creationId xmlns:a16="http://schemas.microsoft.com/office/drawing/2014/main" id="{A9F5328F-B44C-304B-808C-D455F793BBF3}"/>
              </a:ext>
            </a:extLst>
          </p:cNvPr>
          <p:cNvPicPr>
            <a:picLocks noChangeAspect="1"/>
          </p:cNvPicPr>
          <p:nvPr/>
        </p:nvPicPr>
        <p:blipFill>
          <a:blip r:embed="rId2"/>
          <a:stretch>
            <a:fillRect/>
          </a:stretch>
        </p:blipFill>
        <p:spPr>
          <a:xfrm>
            <a:off x="2495862" y="1159552"/>
            <a:ext cx="3785016" cy="5339576"/>
          </a:xfrm>
          <a:prstGeom prst="rect">
            <a:avLst/>
          </a:prstGeom>
        </p:spPr>
      </p:pic>
      <p:pic>
        <p:nvPicPr>
          <p:cNvPr id="7" name="Picture 6">
            <a:extLst>
              <a:ext uri="{FF2B5EF4-FFF2-40B4-BE49-F238E27FC236}">
                <a16:creationId xmlns:a16="http://schemas.microsoft.com/office/drawing/2014/main" id="{A0255315-3D6D-9143-A123-B794F845D4B5}"/>
              </a:ext>
            </a:extLst>
          </p:cNvPr>
          <p:cNvPicPr>
            <a:picLocks noChangeAspect="1"/>
          </p:cNvPicPr>
          <p:nvPr/>
        </p:nvPicPr>
        <p:blipFill rotWithShape="1">
          <a:blip r:embed="rId3"/>
          <a:srcRect r="51355"/>
          <a:stretch/>
        </p:blipFill>
        <p:spPr>
          <a:xfrm>
            <a:off x="6872198" y="1159552"/>
            <a:ext cx="3830320" cy="5257800"/>
          </a:xfrm>
          <a:prstGeom prst="rect">
            <a:avLst/>
          </a:prstGeom>
        </p:spPr>
      </p:pic>
    </p:spTree>
    <p:extLst>
      <p:ext uri="{BB962C8B-B14F-4D97-AF65-F5344CB8AC3E}">
        <p14:creationId xmlns:p14="http://schemas.microsoft.com/office/powerpoint/2010/main" val="3517754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7E05E8-CE2C-3346-8CAD-73D94857C06D}"/>
              </a:ext>
            </a:extLst>
          </p:cNvPr>
          <p:cNvSpPr>
            <a:spLocks noGrp="1"/>
          </p:cNvSpPr>
          <p:nvPr>
            <p:ph idx="1"/>
          </p:nvPr>
        </p:nvSpPr>
        <p:spPr>
          <a:xfrm>
            <a:off x="763250" y="386569"/>
            <a:ext cx="10515600" cy="4351338"/>
          </a:xfrm>
        </p:spPr>
        <p:txBody>
          <a:bodyPr/>
          <a:lstStyle/>
          <a:p>
            <a:pPr marL="0" indent="0">
              <a:buNone/>
            </a:pPr>
            <a:r>
              <a:rPr lang="en-US" dirty="0"/>
              <a:t>Line can also be implied. An </a:t>
            </a:r>
            <a:r>
              <a:rPr lang="en-US" b="1" dirty="0"/>
              <a:t>implied line</a:t>
            </a:r>
            <a:r>
              <a:rPr lang="en-US" dirty="0"/>
              <a:t> is a non-continuous line that seems to be continuous, like a series of dashes; ---------- or - - - - - - - - - - or -     -     -     -     -     -     -     -     -     - and so on</a:t>
            </a:r>
          </a:p>
        </p:txBody>
      </p:sp>
      <p:pic>
        <p:nvPicPr>
          <p:cNvPr id="5" name="Picture 4">
            <a:extLst>
              <a:ext uri="{FF2B5EF4-FFF2-40B4-BE49-F238E27FC236}">
                <a16:creationId xmlns:a16="http://schemas.microsoft.com/office/drawing/2014/main" id="{58D4F818-1821-B540-AB92-53F8274C77DB}"/>
              </a:ext>
            </a:extLst>
          </p:cNvPr>
          <p:cNvPicPr>
            <a:picLocks noChangeAspect="1"/>
          </p:cNvPicPr>
          <p:nvPr/>
        </p:nvPicPr>
        <p:blipFill>
          <a:blip r:embed="rId2"/>
          <a:stretch>
            <a:fillRect/>
          </a:stretch>
        </p:blipFill>
        <p:spPr>
          <a:xfrm>
            <a:off x="763250" y="2170971"/>
            <a:ext cx="5707008" cy="3870065"/>
          </a:xfrm>
          <a:prstGeom prst="rect">
            <a:avLst/>
          </a:prstGeom>
        </p:spPr>
      </p:pic>
      <p:pic>
        <p:nvPicPr>
          <p:cNvPr id="9" name="Picture 8">
            <a:extLst>
              <a:ext uri="{FF2B5EF4-FFF2-40B4-BE49-F238E27FC236}">
                <a16:creationId xmlns:a16="http://schemas.microsoft.com/office/drawing/2014/main" id="{E1F18067-00B9-2E42-9A2D-1A9FAFAA6769}"/>
              </a:ext>
            </a:extLst>
          </p:cNvPr>
          <p:cNvPicPr>
            <a:picLocks noChangeAspect="1"/>
          </p:cNvPicPr>
          <p:nvPr/>
        </p:nvPicPr>
        <p:blipFill>
          <a:blip r:embed="rId3"/>
          <a:stretch>
            <a:fillRect/>
          </a:stretch>
        </p:blipFill>
        <p:spPr>
          <a:xfrm>
            <a:off x="7762307" y="1326752"/>
            <a:ext cx="3345405" cy="5141504"/>
          </a:xfrm>
          <a:prstGeom prst="rect">
            <a:avLst/>
          </a:prstGeom>
        </p:spPr>
      </p:pic>
    </p:spTree>
    <p:extLst>
      <p:ext uri="{BB962C8B-B14F-4D97-AF65-F5344CB8AC3E}">
        <p14:creationId xmlns:p14="http://schemas.microsoft.com/office/powerpoint/2010/main" val="8545318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14043</TotalTime>
  <Words>865</Words>
  <Application>Microsoft Macintosh PowerPoint</Application>
  <PresentationFormat>Widescreen</PresentationFormat>
  <Paragraphs>96</Paragraphs>
  <Slides>40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American Typewriter</vt:lpstr>
      <vt:lpstr>Arial</vt:lpstr>
      <vt:lpstr>Calibri</vt:lpstr>
      <vt:lpstr>Calibri Light</vt:lpstr>
      <vt:lpstr>Office Theme</vt:lpstr>
      <vt:lpstr>SPIRIT PODS</vt:lpstr>
      <vt:lpstr>Art Problems</vt:lpstr>
      <vt:lpstr>SPIRIT PODS</vt:lpstr>
      <vt:lpstr>PowerPoint Presentation</vt:lpstr>
      <vt:lpstr>PowerPoint Presentation</vt:lpstr>
      <vt:lpstr>PowerPoint Presentation</vt:lpstr>
      <vt:lpstr>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EXPLORING</vt:lpstr>
      <vt:lpstr>WIRE</vt:lpstr>
      <vt:lpstr>WIRE TOOLS</vt:lpstr>
      <vt:lpstr>WIRE TECHNIQUES</vt:lpstr>
      <vt:lpstr>PowerPoint Presentation</vt:lpstr>
      <vt:lpstr>WIRE TECHNIQUES </vt:lpstr>
      <vt:lpstr>REED</vt:lpstr>
      <vt:lpstr>Wet Reed</vt:lpstr>
      <vt:lpstr>Shaping Wet Reed</vt:lpstr>
      <vt:lpstr>Connection Techniques</vt:lpstr>
      <vt:lpstr>PowerPoint Presentation</vt:lpstr>
      <vt:lpstr>PowerPoint Presentation</vt:lpstr>
      <vt:lpstr>Reed connected by wire.</vt:lpstr>
      <vt:lpstr>PowerPoint Presentation</vt:lpstr>
      <vt:lpstr>The joints (intersections) of the reeds are held together through the use of masking tape because they are covering the connection with tissue paper.   You could also use hot glue, IF the connection isn’t going to show</vt:lpstr>
      <vt:lpstr>Thin Wire or String</vt:lpstr>
      <vt:lpstr>CONCEPTUALIZING</vt:lpstr>
      <vt:lpstr>DESCRIPTIVE WORDS</vt:lpstr>
      <vt:lpstr>PowerPoint Presentation</vt:lpstr>
      <vt:lpstr>THUMBNAIL SKETCHES</vt:lpstr>
      <vt:lpstr>WHY THUMBNAIL SKETCHES ARE IMPORTANT</vt:lpstr>
      <vt:lpstr>PowerPoint Presentation</vt:lpstr>
      <vt:lpstr>THUMBNAIL SKETCHES</vt:lpstr>
      <vt:lpstr>IDENTIFY BUILDING TECHNIQUES/ORDER</vt:lpstr>
      <vt:lpstr>CREATING</vt:lpstr>
      <vt:lpstr>TIMELINE</vt:lpstr>
    </vt:vector>
  </TitlesOfParts>
  <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LINEAR SCULPTURE</dc:title>
  <dc:creator>Pairitz, Maria</dc:creator>
  <cp:lastModifiedBy>Pairitz, Maria</cp:lastModifiedBy>
  <cp:revision>48</cp:revision>
  <cp:lastPrinted>2018-07-11T21:30:41Z</cp:lastPrinted>
  <dcterms:created xsi:type="dcterms:W3CDTF">2018-07-03T18:41:17Z</dcterms:created>
  <dcterms:modified xsi:type="dcterms:W3CDTF">2018-09-06T11:15:55Z</dcterms:modified>
</cp:coreProperties>
</file>